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</p:sldMasterIdLst>
  <p:notesMasterIdLst>
    <p:notesMasterId r:id="rId15"/>
  </p:notesMasterIdLst>
  <p:sldIdLst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ZpdXSlFzpA2DuwL4qtAmUA==" hashData="bPqFtpcf2ZL1dZzoortBlUr1kGk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1" d="100"/>
          <a:sy n="121" d="100"/>
        </p:scale>
        <p:origin x="-102" y="-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88EEE-831B-4316-B027-6550248873B3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9DD05-9024-4626-8E33-74952B202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60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9A98A-D885-459D-B7E7-1E257C61379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124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36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8688">
              <a:defRPr sz="36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8688">
              <a:defRPr sz="36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8688">
              <a:defRPr sz="36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8688">
              <a:defRPr sz="36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10CE55A-3F7E-4D37-882A-3BA9788474E9}" type="slidenum">
              <a:rPr lang="en-US" altLang="en-US" sz="1200" u="none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 altLang="en-US" sz="1200" u="non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47" name="Rectangle 7"/>
          <p:cNvSpPr txBox="1">
            <a:spLocks noGrp="1" noChangeArrowheads="1"/>
          </p:cNvSpPr>
          <p:nvPr/>
        </p:nvSpPr>
        <p:spPr bwMode="auto">
          <a:xfrm>
            <a:off x="3884561" y="8684316"/>
            <a:ext cx="2972268" cy="45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7" rIns="93172" bIns="46587" anchor="b"/>
          <a:lstStyle>
            <a:lvl1pPr algn="l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7238" indent="-292100" algn="l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5225" indent="-233363" algn="l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3363" algn="l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97088" indent="-233363" algn="l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542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114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686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258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2CB51383-677B-4A1A-AA1D-A5E8846BF95F}" type="slidenum">
              <a:rPr lang="en-US" altLang="en-US">
                <a:solidFill>
                  <a:prstClr val="black"/>
                </a:solidFill>
                <a:latin typeface="Calibri"/>
                <a:cs typeface="ＭＳ Ｐゴシック" pitchFamily="34" charset="-128"/>
              </a:rPr>
              <a:pPr algn="r">
                <a:spcBef>
                  <a:spcPct val="0"/>
                </a:spcBef>
              </a:pPr>
              <a:t>9</a:t>
            </a:fld>
            <a:endParaRPr lang="en-US" altLang="en-US" dirty="0">
              <a:solidFill>
                <a:prstClr val="black"/>
              </a:solidFill>
              <a:latin typeface="Calibri"/>
              <a:cs typeface="ＭＳ Ｐゴシック" pitchFamily="34" charset="-128"/>
            </a:endParaRPr>
          </a:p>
        </p:txBody>
      </p:sp>
      <p:sp>
        <p:nvSpPr>
          <p:cNvPr id="6148" name="Rectangle 7"/>
          <p:cNvSpPr txBox="1">
            <a:spLocks noGrp="1" noChangeArrowheads="1"/>
          </p:cNvSpPr>
          <p:nvPr/>
        </p:nvSpPr>
        <p:spPr bwMode="auto">
          <a:xfrm>
            <a:off x="3885732" y="8686388"/>
            <a:ext cx="2972268" cy="45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6" tIns="48323" rIns="96646" bIns="48323" anchor="b"/>
          <a:lstStyle>
            <a:lvl1pPr algn="l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7238" indent="-292100" algn="l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5225" indent="-233363" algn="l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3363" algn="l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97088" indent="-233363" algn="l" defTabSz="9636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54288" indent="-233363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11488" indent="-233363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68688" indent="-233363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25888" indent="-233363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DA37DEDC-539D-4383-9326-274249A9C3DD}" type="slidenum">
              <a:rPr lang="en-US" altLang="en-US">
                <a:solidFill>
                  <a:prstClr val="black"/>
                </a:solidFill>
                <a:latin typeface="Calibri"/>
                <a:cs typeface="ＭＳ Ｐゴシック" pitchFamily="34" charset="-128"/>
              </a:rPr>
              <a:pPr algn="r">
                <a:spcBef>
                  <a:spcPct val="0"/>
                </a:spcBef>
              </a:pPr>
              <a:t>9</a:t>
            </a:fld>
            <a:endParaRPr lang="en-US" altLang="en-US" dirty="0">
              <a:solidFill>
                <a:prstClr val="black"/>
              </a:solidFill>
              <a:latin typeface="Calibri"/>
              <a:cs typeface="ＭＳ Ｐゴシック" pitchFamily="34" charset="-128"/>
            </a:endParaRPr>
          </a:p>
        </p:txBody>
      </p:sp>
      <p:sp>
        <p:nvSpPr>
          <p:cNvPr id="61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1038"/>
            <a:ext cx="6105525" cy="3435350"/>
          </a:xfrm>
          <a:ln/>
        </p:spPr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69" y="4344229"/>
            <a:ext cx="5485463" cy="4114388"/>
          </a:xfrm>
          <a:noFill/>
        </p:spPr>
        <p:txBody>
          <a:bodyPr lIns="96646" tIns="48323" rIns="96646" bIns="48323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453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9C8C-27E3-43B7-9CF8-034C74559B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62B2-4DEC-4739-B027-2B9271E56E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16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9C8C-27E3-43B7-9CF8-034C74559B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62B2-4DEC-4739-B027-2B9271E56E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629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5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>
                <a:solidFill>
                  <a:prstClr val="black"/>
                </a:solidFill>
              </a:rPr>
              <a:pPr defTabSz="457200"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777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>
                <a:solidFill>
                  <a:prstClr val="black"/>
                </a:solidFill>
              </a:rPr>
              <a:pPr defTabSz="457200"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36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40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>
                <a:solidFill>
                  <a:prstClr val="black"/>
                </a:solidFill>
              </a:rPr>
              <a:pPr defTabSz="457200"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05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>
                <a:solidFill>
                  <a:prstClr val="black"/>
                </a:solidFill>
              </a:rPr>
              <a:pPr defTabSz="457200"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96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951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>
                <a:solidFill>
                  <a:prstClr val="black"/>
                </a:solidFill>
              </a:rPr>
              <a:pPr defTabSz="457200"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760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>
                <a:solidFill>
                  <a:prstClr val="black"/>
                </a:solidFill>
              </a:rPr>
              <a:pPr defTabSz="457200"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38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>
                <a:solidFill>
                  <a:prstClr val="black"/>
                </a:solidFill>
              </a:rPr>
              <a:pPr defTabSz="457200"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756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90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>
                <a:solidFill>
                  <a:prstClr val="black"/>
                </a:solidFill>
              </a:rPr>
              <a:pPr defTabSz="457200"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4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9C8C-27E3-43B7-9CF8-034C74559B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62B2-4DEC-4739-B027-2B9271E56E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5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>
                <a:solidFill>
                  <a:prstClr val="black"/>
                </a:solidFill>
              </a:rPr>
              <a:pPr defTabSz="457200"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998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2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>
                <a:solidFill>
                  <a:prstClr val="black"/>
                </a:solidFill>
              </a:rPr>
              <a:pPr defTabSz="457200"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055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>
                <a:solidFill>
                  <a:prstClr val="black"/>
                </a:solidFill>
              </a:rPr>
              <a:pPr defTabSz="457200"/>
              <a:t>5/6/2015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300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971551"/>
            <a:ext cx="8229600" cy="3394472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endParaRPr lang="zh-TW" alt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0" y="4767264"/>
            <a:ext cx="15240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 defTabSz="457200">
              <a:defRPr/>
            </a:pPr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4767264"/>
            <a:ext cx="2895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 defTabSz="457200">
              <a:defRPr/>
            </a:pPr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43800" y="4767264"/>
            <a:ext cx="990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 defTabSz="457200">
              <a:defRPr/>
            </a:pPr>
            <a:fld id="{EB99748B-8F4B-432B-922E-02C1C9D575EE}" type="slidenum">
              <a:rPr lang="en-US" altLang="zh-TW">
                <a:solidFill>
                  <a:prstClr val="white"/>
                </a:solidFill>
              </a:rPr>
              <a:pPr defTabSz="457200"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991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20ED-0BBD-446A-90FD-8973E82CDD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CEB5-1C64-4395-A30C-2DE95CBDE3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91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20ED-0BBD-446A-90FD-8973E82CDD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CEB5-1C64-4395-A30C-2DE95CBDE3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58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20ED-0BBD-446A-90FD-8973E82CDD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CEB5-1C64-4395-A30C-2DE95CBDE3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51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20ED-0BBD-446A-90FD-8973E82CDD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CEB5-1C64-4395-A30C-2DE95CBDE3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260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20ED-0BBD-446A-90FD-8973E82CDD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CEB5-1C64-4395-A30C-2DE95CBDE3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482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20ED-0BBD-446A-90FD-8973E82CDD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CEB5-1C64-4395-A30C-2DE95CBDE3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65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40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9C8C-27E3-43B7-9CF8-034C74559B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62B2-4DEC-4739-B027-2B9271E56E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4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20ED-0BBD-446A-90FD-8973E82CDD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CEB5-1C64-4395-A30C-2DE95CBDE3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110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20ED-0BBD-446A-90FD-8973E82CDD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CEB5-1C64-4395-A30C-2DE95CBDE3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7937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20ED-0BBD-446A-90FD-8973E82CDD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CEB5-1C64-4395-A30C-2DE95CBDE3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1842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20ED-0BBD-446A-90FD-8973E82CDD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CEB5-1C64-4395-A30C-2DE95CBDE3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4001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20ED-0BBD-446A-90FD-8973E82CDD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4CEB5-1C64-4395-A30C-2DE95CBDE3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419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971551"/>
            <a:ext cx="8229600" cy="3394472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9748B-8F4B-432B-922E-02C1C9D575EE}" type="slidenum">
              <a:rPr lang="en-US" altLang="zh-TW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485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9C8C-27E3-43B7-9CF8-034C74559B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62B2-4DEC-4739-B027-2B9271E56E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283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9C8C-27E3-43B7-9CF8-034C74559B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62B2-4DEC-4739-B027-2B9271E56E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65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9C8C-27E3-43B7-9CF8-034C74559B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62B2-4DEC-4739-B027-2B9271E56E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5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9C8C-27E3-43B7-9CF8-034C74559B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62B2-4DEC-4739-B027-2B9271E56E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405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90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9C8C-27E3-43B7-9CF8-034C74559B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62B2-4DEC-4739-B027-2B9271E56E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361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9C8C-27E3-43B7-9CF8-034C74559B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762B2-4DEC-4739-B027-2B9271E56E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32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EB69C8C-27E3-43B7-9CF8-034C74559B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58762B2-4DEC-4739-B027-2B9271E56E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2015_WC_RecSlide2.pn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"/>
          <a:stretch/>
        </p:blipFill>
        <p:spPr>
          <a:xfrm>
            <a:off x="-10692" y="-1587"/>
            <a:ext cx="9154692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015_WC_RecSlide2.png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"/>
          <a:stretch/>
        </p:blipFill>
        <p:spPr>
          <a:xfrm>
            <a:off x="-10692" y="-1587"/>
            <a:ext cx="9154692" cy="539496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10692" y="-1587"/>
            <a:ext cx="9144001" cy="5387546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/>
            <a:endParaRPr lang="en-US" sz="6000" dirty="0">
              <a:solidFill>
                <a:srgbClr val="8064A2">
                  <a:lumMod val="50000"/>
                </a:srgb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590" y="4850622"/>
            <a:ext cx="2433195" cy="249172"/>
          </a:xfrm>
          <a:prstGeom prst="rect">
            <a:avLst/>
          </a:prstGeom>
        </p:spPr>
      </p:pic>
      <p:pic>
        <p:nvPicPr>
          <p:cNvPr id="5" name="Picture 2" descr="M:\Events\Convention\Annual Convention\HKConv15\Event Logo\HK_CH_S Logo_0315-01.png"/>
          <p:cNvPicPr>
            <a:picLocks noChangeAspect="1" noChangeArrowheads="1"/>
          </p:cNvPicPr>
          <p:nvPr userDrawn="1"/>
        </p:nvPicPr>
        <p:blipFill>
          <a:blip r:embed="rId16"/>
          <a:srcRect t="20181" b="19470"/>
          <a:stretch>
            <a:fillRect/>
          </a:stretch>
        </p:blipFill>
        <p:spPr bwMode="auto">
          <a:xfrm>
            <a:off x="7688146" y="4110908"/>
            <a:ext cx="1324811" cy="1121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621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B8720ED-0BBD-446A-90FD-8973E82CDD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484CEB5-1C64-4395-A30C-2DE95CBDE3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HK_TWN_SG_2015_Background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0" y="0"/>
            <a:ext cx="920191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06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087414" y="2665365"/>
            <a:ext cx="599859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57200">
              <a:spcBef>
                <a:spcPct val="50000"/>
              </a:spcBef>
              <a:defRPr/>
            </a:pPr>
            <a:r>
              <a:rPr lang="en-US" sz="6800" b="1" dirty="0">
                <a:solidFill>
                  <a:srgbClr val="33CCFF"/>
                </a:solidFill>
                <a:ea typeface="Heiti TC Light"/>
                <a:cs typeface="Heiti TC Light"/>
              </a:rPr>
              <a:t>Kevin </a:t>
            </a:r>
            <a:r>
              <a:rPr lang="en-US" sz="6800" b="1" dirty="0" err="1">
                <a:solidFill>
                  <a:srgbClr val="33CCFF"/>
                </a:solidFill>
                <a:ea typeface="Heiti TC Light"/>
                <a:cs typeface="Heiti TC Light"/>
              </a:rPr>
              <a:t>Buckman</a:t>
            </a:r>
            <a:endParaRPr lang="en-US" sz="6800" b="1" dirty="0">
              <a:solidFill>
                <a:srgbClr val="33CCFF"/>
              </a:solidFill>
              <a:ea typeface="Heiti TC Light"/>
              <a:cs typeface="Heiti TC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51" y="1082952"/>
            <a:ext cx="2593427" cy="2593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267720" y="408946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000" b="1" dirty="0" smtClean="0">
                <a:solidFill>
                  <a:srgbClr val="003300"/>
                </a:solidFill>
                <a:latin typeface="微軟正黑體"/>
                <a:ea typeface="微軟正黑體"/>
              </a:rPr>
              <a:t>超連鎖</a:t>
            </a:r>
            <a:r>
              <a:rPr lang="en-US" sz="6000" b="1" dirty="0" smtClean="0">
                <a:solidFill>
                  <a:srgbClr val="003300"/>
                </a:solidFill>
                <a:latin typeface="微軟正黑體"/>
                <a:ea typeface="微軟正黑體"/>
              </a:rPr>
              <a:t>™</a:t>
            </a:r>
            <a:r>
              <a:rPr lang="en-US" sz="6000" b="1" dirty="0" smtClean="0">
                <a:solidFill>
                  <a:srgbClr val="003300"/>
                </a:solidFill>
              </a:rPr>
              <a:t> DNA</a:t>
            </a:r>
            <a:br>
              <a:rPr lang="en-US" sz="6000" b="1" dirty="0" smtClean="0">
                <a:solidFill>
                  <a:srgbClr val="003300"/>
                </a:solidFill>
              </a:rPr>
            </a:br>
            <a:r>
              <a:rPr lang="zh-TW" altLang="en-US" sz="3700" b="1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打造你的購物年金</a:t>
            </a:r>
            <a:endParaRPr lang="en-US" sz="3700" i="1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67720" y="1573743"/>
            <a:ext cx="7772400" cy="1102519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 smtClean="0">
                <a:solidFill>
                  <a:srgbClr val="003300"/>
                </a:solidFill>
              </a:rPr>
              <a:t>UnFranchise</a:t>
            </a:r>
            <a:r>
              <a:rPr lang="en-US" sz="6000" b="1" dirty="0" smtClean="0">
                <a:solidFill>
                  <a:srgbClr val="003300"/>
                </a:solidFill>
                <a:latin typeface="微軟正黑體"/>
                <a:ea typeface="微軟正黑體"/>
              </a:rPr>
              <a:t>™</a:t>
            </a:r>
            <a:r>
              <a:rPr lang="en-US" sz="6000" b="1" dirty="0" smtClean="0">
                <a:solidFill>
                  <a:srgbClr val="003300"/>
                </a:solidFill>
              </a:rPr>
              <a:t> DNA</a:t>
            </a:r>
            <a:br>
              <a:rPr lang="en-US" sz="6000" b="1" dirty="0" smtClean="0">
                <a:solidFill>
                  <a:srgbClr val="003300"/>
                </a:solidFill>
              </a:rPr>
            </a:br>
            <a:r>
              <a:rPr lang="en-US" sz="2800" i="1" dirty="0" smtClean="0">
                <a:solidFill>
                  <a:srgbClr val="003300"/>
                </a:solidFill>
              </a:rPr>
              <a:t>Creating A Shopping Annuity</a:t>
            </a:r>
            <a:endParaRPr lang="en-US" sz="3800" i="1" dirty="0">
              <a:solidFill>
                <a:srgbClr val="003300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115894" y="3676379"/>
            <a:ext cx="590384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57200">
              <a:spcBef>
                <a:spcPts val="1200"/>
              </a:spcBef>
              <a:defRPr/>
            </a:pPr>
            <a:r>
              <a:rPr lang="zh-TW" altLang="en-US" sz="4400" dirty="0">
                <a:solidFill>
                  <a:srgbClr val="003300"/>
                </a:solidFill>
                <a:ea typeface="Heiti TC Light"/>
                <a:cs typeface="Heiti TC Light"/>
              </a:rPr>
              <a:t>特別企劃顧問</a:t>
            </a:r>
            <a:r>
              <a:rPr lang="en-US" altLang="zh-TW" sz="4400" dirty="0">
                <a:solidFill>
                  <a:srgbClr val="003300"/>
                </a:solidFill>
                <a:ea typeface="Heiti TC Light"/>
                <a:cs typeface="Heiti TC Light"/>
              </a:rPr>
              <a:t/>
            </a:r>
            <a:br>
              <a:rPr lang="en-US" altLang="zh-TW" sz="4400" dirty="0">
                <a:solidFill>
                  <a:srgbClr val="003300"/>
                </a:solidFill>
                <a:ea typeface="Heiti TC Light"/>
                <a:cs typeface="Heiti TC Light"/>
              </a:rPr>
            </a:br>
            <a:r>
              <a:rPr lang="en-US" altLang="zh-TW" sz="3200" b="1" dirty="0">
                <a:solidFill>
                  <a:srgbClr val="003300"/>
                </a:solidFill>
                <a:ea typeface="Heiti TC Light"/>
                <a:cs typeface="Heiti TC Light"/>
              </a:rPr>
              <a:t>Special Projects Consultant</a:t>
            </a:r>
            <a:endParaRPr lang="en-US" sz="3200" b="1" dirty="0">
              <a:solidFill>
                <a:srgbClr val="003300"/>
              </a:solidFill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124077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605270" y="712519"/>
            <a:ext cx="7445829" cy="380010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zh-TW" altLang="en-US" sz="2200" dirty="0">
                <a:solidFill>
                  <a:srgbClr val="003300"/>
                </a:solidFill>
                <a:ea typeface="Heiti TC Light"/>
                <a:cs typeface="Heiti TC Light"/>
              </a:rPr>
              <a:t>從居家用品開始評估：</a:t>
            </a:r>
            <a:r>
              <a:rPr lang="en-US" sz="2200" dirty="0" smtClean="0">
                <a:solidFill>
                  <a:srgbClr val="003300"/>
                </a:solidFill>
                <a:ea typeface="Heiti TC Light"/>
                <a:cs typeface="Heiti TC Light"/>
              </a:rPr>
              <a:t>Starts with Household Assessment:</a:t>
            </a:r>
          </a:p>
          <a:p>
            <a:pPr algn="l"/>
            <a:endParaRPr lang="en-US" sz="400" dirty="0" smtClean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lvl="1" algn="l"/>
            <a:r>
              <a:rPr lang="zh-TW" altLang="en-US" sz="2200" dirty="0">
                <a:solidFill>
                  <a:srgbClr val="003300"/>
                </a:solidFill>
                <a:ea typeface="Heiti TC Light"/>
                <a:cs typeface="Heiti TC Light"/>
              </a:rPr>
              <a:t>檢視（一一盤點</a:t>
            </a:r>
            <a:r>
              <a:rPr lang="zh-TW" altLang="en-US" sz="2200" dirty="0" smtClean="0">
                <a:solidFill>
                  <a:srgbClr val="003300"/>
                </a:solidFill>
                <a:ea typeface="Heiti TC Light"/>
                <a:cs typeface="Heiti TC Light"/>
              </a:rPr>
              <a:t>）每</a:t>
            </a:r>
            <a:r>
              <a:rPr lang="zh-TW" altLang="en-US" sz="2200" dirty="0">
                <a:solidFill>
                  <a:srgbClr val="003300"/>
                </a:solidFill>
                <a:ea typeface="Heiti TC Light"/>
                <a:cs typeface="Heiti TC Light"/>
              </a:rPr>
              <a:t>月及每季的消費項目。</a:t>
            </a:r>
            <a:r>
              <a:rPr lang="en-US" sz="2200" dirty="0" smtClean="0">
                <a:solidFill>
                  <a:srgbClr val="003300"/>
                </a:solidFill>
                <a:ea typeface="Heiti TC Light"/>
                <a:cs typeface="Heiti TC Light"/>
              </a:rPr>
              <a:t>Surveying (taking inventory) of what you spend or buy monthly and quarterly. </a:t>
            </a:r>
          </a:p>
          <a:p>
            <a:pPr lvl="1" algn="l"/>
            <a:r>
              <a:rPr lang="zh-TW" altLang="en-US" sz="2200" dirty="0" smtClean="0">
                <a:solidFill>
                  <a:srgbClr val="003300"/>
                </a:solidFill>
                <a:ea typeface="Heiti TC Light"/>
                <a:cs typeface="Heiti TC Light"/>
              </a:rPr>
              <a:t>看看有多</a:t>
            </a:r>
            <a:r>
              <a:rPr lang="zh-TW" altLang="en-US" sz="2200" dirty="0">
                <a:solidFill>
                  <a:srgbClr val="003300"/>
                </a:solidFill>
                <a:ea typeface="Heiti TC Light"/>
                <a:cs typeface="Heiti TC Light"/>
              </a:rPr>
              <a:t>少東</a:t>
            </a:r>
            <a:r>
              <a:rPr lang="zh-TW" altLang="en-US" sz="2200" dirty="0" smtClean="0">
                <a:solidFill>
                  <a:srgbClr val="003300"/>
                </a:solidFill>
                <a:ea typeface="Heiti TC Light"/>
                <a:cs typeface="Heiti TC Light"/>
              </a:rPr>
              <a:t>西可</a:t>
            </a:r>
            <a:r>
              <a:rPr lang="zh-TW" altLang="en-US" sz="2200" dirty="0">
                <a:solidFill>
                  <a:srgbClr val="003300"/>
                </a:solidFill>
                <a:ea typeface="Heiti TC Light"/>
                <a:cs typeface="Heiti TC Light"/>
              </a:rPr>
              <a:t>以能</a:t>
            </a:r>
            <a:r>
              <a:rPr lang="zh-TW" altLang="en-US" sz="2200" dirty="0" smtClean="0">
                <a:solidFill>
                  <a:srgbClr val="003300"/>
                </a:solidFill>
                <a:ea typeface="Heiti TC Light"/>
                <a:cs typeface="Heiti TC Light"/>
              </a:rPr>
              <a:t>讓你累</a:t>
            </a:r>
            <a:r>
              <a:rPr lang="zh-TW" altLang="en-US" sz="2200" dirty="0">
                <a:solidFill>
                  <a:srgbClr val="003300"/>
                </a:solidFill>
                <a:ea typeface="Heiti TC Light"/>
                <a:cs typeface="Heiti TC Light"/>
              </a:rPr>
              <a:t>積購物年金，</a:t>
            </a:r>
            <a:r>
              <a:rPr lang="zh-TW" altLang="en-US" sz="2200" dirty="0" smtClean="0">
                <a:solidFill>
                  <a:srgbClr val="003300"/>
                </a:solidFill>
                <a:ea typeface="Heiti TC Light"/>
                <a:cs typeface="Heiti TC Light"/>
              </a:rPr>
              <a:t>達至</a:t>
            </a:r>
            <a:r>
              <a:rPr lang="zh-TW" altLang="en-US" sz="2200" b="1" dirty="0" smtClean="0">
                <a:solidFill>
                  <a:srgbClr val="003300"/>
                </a:solidFill>
                <a:ea typeface="Heiti TC Light"/>
                <a:cs typeface="Heiti TC Light"/>
              </a:rPr>
              <a:t>轉消費為收入</a:t>
            </a:r>
            <a:r>
              <a:rPr lang="zh-TW" altLang="en-US" sz="2200" dirty="0" smtClean="0">
                <a:solidFill>
                  <a:srgbClr val="003300"/>
                </a:solidFill>
                <a:ea typeface="Heiti TC Light"/>
                <a:cs typeface="Heiti TC Light"/>
              </a:rPr>
              <a:t>！</a:t>
            </a:r>
            <a:r>
              <a:rPr lang="en-US" sz="2200" dirty="0" smtClean="0">
                <a:solidFill>
                  <a:srgbClr val="003300"/>
                </a:solidFill>
                <a:ea typeface="Heiti TC Light"/>
                <a:cs typeface="Heiti TC Light"/>
              </a:rPr>
              <a:t>Discover how many things you could use to fund your shopping annuity and simply convert SPENDING INTO EARNING!</a:t>
            </a:r>
          </a:p>
          <a:p>
            <a:pPr marL="457200" lvl="1" indent="0" algn="l">
              <a:buNone/>
            </a:pPr>
            <a:endParaRPr lang="en-US" sz="600" dirty="0" smtClean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marL="914400" lvl="2" indent="0" algn="l">
              <a:buNone/>
            </a:pPr>
            <a:endParaRPr lang="en-US" sz="600" dirty="0" smtClean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lvl="2" algn="l"/>
            <a:r>
              <a:rPr lang="zh-TW" altLang="en-US" dirty="0" smtClean="0">
                <a:solidFill>
                  <a:srgbClr val="003300"/>
                </a:solidFill>
                <a:ea typeface="Heiti TC Light"/>
                <a:cs typeface="Heiti TC Light"/>
              </a:rPr>
              <a:t>建立美安香港購物清單</a:t>
            </a:r>
            <a:r>
              <a:rPr lang="en-US" dirty="0" smtClean="0">
                <a:solidFill>
                  <a:srgbClr val="003300"/>
                </a:solidFill>
                <a:ea typeface="Heiti TC Light"/>
                <a:cs typeface="Heiti TC Light"/>
              </a:rPr>
              <a:t>Create </a:t>
            </a:r>
            <a:r>
              <a:rPr lang="en-US" dirty="0" err="1" smtClean="0">
                <a:solidFill>
                  <a:srgbClr val="003300"/>
                </a:solidFill>
                <a:ea typeface="Heiti TC Light"/>
                <a:cs typeface="Heiti TC Light"/>
              </a:rPr>
              <a:t>mhk</a:t>
            </a:r>
            <a:r>
              <a:rPr lang="en-US" dirty="0" smtClean="0">
                <a:solidFill>
                  <a:srgbClr val="003300"/>
                </a:solidFill>
                <a:ea typeface="Heiti TC Light"/>
                <a:cs typeface="Heiti TC Light"/>
              </a:rPr>
              <a:t> Home Shopping List (HSL)</a:t>
            </a:r>
          </a:p>
          <a:p>
            <a:pPr lvl="2" algn="l"/>
            <a:r>
              <a:rPr lang="zh-TW" altLang="en-US" dirty="0" smtClean="0">
                <a:solidFill>
                  <a:srgbClr val="003300"/>
                </a:solidFill>
                <a:ea typeface="Heiti TC Light"/>
                <a:cs typeface="Heiti TC Light"/>
              </a:rPr>
              <a:t>建立「我的清單」</a:t>
            </a:r>
            <a:r>
              <a:rPr lang="en-US" dirty="0" smtClean="0">
                <a:solidFill>
                  <a:srgbClr val="003300"/>
                </a:solidFill>
                <a:ea typeface="Heiti TC Light"/>
                <a:cs typeface="Heiti TC Light"/>
              </a:rPr>
              <a:t>Create a My List</a:t>
            </a:r>
            <a:endParaRPr lang="en-US" dirty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lvl="0" algn="l"/>
            <a:endParaRPr lang="en-US" sz="2200" dirty="0" smtClean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lvl="0" algn="l"/>
            <a:r>
              <a:rPr lang="zh-TW" altLang="en-US" sz="2200" dirty="0" smtClean="0">
                <a:solidFill>
                  <a:srgbClr val="003300"/>
                </a:solidFill>
                <a:ea typeface="Heiti TC Light"/>
                <a:cs typeface="Heiti TC Light"/>
              </a:rPr>
              <a:t>從你開</a:t>
            </a:r>
            <a:r>
              <a:rPr lang="zh-TW" altLang="en-US" sz="2200" dirty="0">
                <a:solidFill>
                  <a:srgbClr val="003300"/>
                </a:solidFill>
                <a:ea typeface="Heiti TC Light"/>
                <a:cs typeface="Heiti TC Light"/>
              </a:rPr>
              <a:t>始做起，鼓勵每</a:t>
            </a:r>
            <a:r>
              <a:rPr lang="zh-TW" altLang="en-US" sz="2200" dirty="0" smtClean="0">
                <a:solidFill>
                  <a:srgbClr val="003300"/>
                </a:solidFill>
                <a:ea typeface="Heiti TC Light"/>
                <a:cs typeface="Heiti TC Light"/>
              </a:rPr>
              <a:t>位</a:t>
            </a:r>
            <a:r>
              <a:rPr lang="zh-TW" altLang="en-US" sz="2200" u="sng" dirty="0" smtClean="0">
                <a:solidFill>
                  <a:srgbClr val="003300"/>
                </a:solidFill>
                <a:ea typeface="Heiti TC Light"/>
                <a:cs typeface="Heiti TC Light"/>
              </a:rPr>
              <a:t>夥</a:t>
            </a:r>
            <a:r>
              <a:rPr lang="zh-TW" altLang="en-US" sz="2200" u="sng" dirty="0">
                <a:solidFill>
                  <a:srgbClr val="003300"/>
                </a:solidFill>
                <a:ea typeface="Heiti TC Light"/>
                <a:cs typeface="Heiti TC Light"/>
              </a:rPr>
              <a:t>伴</a:t>
            </a:r>
            <a:r>
              <a:rPr lang="zh-TW" altLang="en-US" sz="2200" dirty="0">
                <a:solidFill>
                  <a:srgbClr val="003300"/>
                </a:solidFill>
                <a:ea typeface="Heiti TC Light"/>
                <a:cs typeface="Heiti TC Light"/>
              </a:rPr>
              <a:t>也這麼做，然後讓每位</a:t>
            </a:r>
            <a:r>
              <a:rPr lang="zh-TW" altLang="en-US" sz="2200" u="sng" dirty="0">
                <a:solidFill>
                  <a:srgbClr val="003300"/>
                </a:solidFill>
                <a:ea typeface="Heiti TC Light"/>
                <a:cs typeface="Heiti TC Light"/>
              </a:rPr>
              <a:t>顧客</a:t>
            </a:r>
            <a:r>
              <a:rPr lang="zh-TW" altLang="en-US" sz="2200" dirty="0">
                <a:solidFill>
                  <a:srgbClr val="003300"/>
                </a:solidFill>
                <a:ea typeface="Heiti TC Light"/>
                <a:cs typeface="Heiti TC Light"/>
              </a:rPr>
              <a:t>複製同樣的過程。</a:t>
            </a:r>
            <a:r>
              <a:rPr lang="en-US" sz="2200" dirty="0" smtClean="0">
                <a:solidFill>
                  <a:srgbClr val="003300"/>
                </a:solidFill>
                <a:ea typeface="Heiti TC Light"/>
                <a:cs typeface="Heiti TC Light"/>
              </a:rPr>
              <a:t>Starts </a:t>
            </a:r>
            <a:r>
              <a:rPr lang="en-US" sz="2200" dirty="0">
                <a:solidFill>
                  <a:srgbClr val="003300"/>
                </a:solidFill>
                <a:ea typeface="Heiti TC Light"/>
                <a:cs typeface="Heiti TC Light"/>
              </a:rPr>
              <a:t>with </a:t>
            </a:r>
            <a:r>
              <a:rPr lang="en-US" sz="2200" u="sng" dirty="0" smtClean="0">
                <a:solidFill>
                  <a:srgbClr val="003300"/>
                </a:solidFill>
                <a:ea typeface="Heiti TC Light"/>
                <a:cs typeface="Heiti TC Light"/>
              </a:rPr>
              <a:t>You</a:t>
            </a:r>
            <a:r>
              <a:rPr lang="en-US" sz="2200" dirty="0">
                <a:solidFill>
                  <a:srgbClr val="003300"/>
                </a:solidFill>
                <a:ea typeface="Heiti TC Light"/>
                <a:cs typeface="Heiti TC Light"/>
              </a:rPr>
              <a:t>, then conduct with each </a:t>
            </a:r>
            <a:r>
              <a:rPr lang="en-US" sz="2200" u="sng" dirty="0">
                <a:solidFill>
                  <a:srgbClr val="003300"/>
                </a:solidFill>
                <a:ea typeface="Heiti TC Light"/>
                <a:cs typeface="Heiti TC Light"/>
              </a:rPr>
              <a:t>Business Partner </a:t>
            </a:r>
            <a:r>
              <a:rPr lang="en-US" sz="2200" dirty="0">
                <a:solidFill>
                  <a:srgbClr val="003300"/>
                </a:solidFill>
                <a:ea typeface="Heiti TC Light"/>
                <a:cs typeface="Heiti TC Light"/>
              </a:rPr>
              <a:t>and duplicate with each </a:t>
            </a:r>
            <a:r>
              <a:rPr lang="en-US" sz="2200" u="sng" dirty="0">
                <a:solidFill>
                  <a:srgbClr val="003300"/>
                </a:solidFill>
                <a:ea typeface="Heiti TC Light"/>
                <a:cs typeface="Heiti TC Light"/>
              </a:rPr>
              <a:t>Customer</a:t>
            </a:r>
          </a:p>
          <a:p>
            <a:pPr marL="914400" lvl="2" indent="0" algn="l">
              <a:buNone/>
            </a:pPr>
            <a:endParaRPr lang="en-US" dirty="0" smtClean="0">
              <a:solidFill>
                <a:srgbClr val="003300"/>
              </a:solidFill>
              <a:ea typeface="Heiti TC Light"/>
              <a:cs typeface="Heiti TC Ligh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24835" y="39008"/>
            <a:ext cx="74067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rgbClr val="003300"/>
                </a:solidFill>
                <a:ea typeface="Heiti TC Light"/>
                <a:cs typeface="Heiti TC Light"/>
              </a:rPr>
              <a:t>打造你的購物年金</a:t>
            </a:r>
            <a:r>
              <a:rPr lang="en-US" dirty="0" smtClean="0">
                <a:solidFill>
                  <a:srgbClr val="003300"/>
                </a:solidFill>
                <a:ea typeface="Heiti TC Light"/>
                <a:cs typeface="Heiti TC Light"/>
              </a:rPr>
              <a:t>Creating A Shopping Annuity</a:t>
            </a:r>
            <a:endParaRPr lang="en-US" dirty="0">
              <a:solidFill>
                <a:srgbClr val="003300"/>
              </a:solidFill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177343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042060" y="510638"/>
            <a:ext cx="7772400" cy="1845315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UnFranchise</a:t>
            </a:r>
            <a:r>
              <a:rPr lang="en-US" sz="6000" b="1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™ DNA</a:t>
            </a:r>
            <a:br>
              <a:rPr lang="en-US" sz="6000" b="1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</a:br>
            <a:r>
              <a:rPr lang="en-US" sz="2800" i="1" dirty="0" smtClean="0">
                <a:solidFill>
                  <a:srgbClr val="003300"/>
                </a:solidFill>
                <a:latin typeface="+mn-lt"/>
                <a:ea typeface="Heiti TC Light"/>
                <a:cs typeface="Heiti TC Light"/>
              </a:rPr>
              <a:t>Creating A Shopping Annuity</a:t>
            </a:r>
            <a:endParaRPr lang="en-US" sz="3800" i="1" dirty="0">
              <a:solidFill>
                <a:srgbClr val="003300"/>
              </a:solidFill>
              <a:latin typeface="+mn-lt"/>
              <a:ea typeface="Heiti TC Light"/>
              <a:cs typeface="Heiti TC Ligh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05361" y="2268188"/>
            <a:ext cx="7772400" cy="1697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000" b="1" dirty="0" smtClean="0">
                <a:solidFill>
                  <a:srgbClr val="003300"/>
                </a:solidFill>
                <a:ea typeface="Heiti TC Light"/>
                <a:cs typeface="Heiti TC Light"/>
              </a:rPr>
              <a:t>超連鎖</a:t>
            </a:r>
            <a:r>
              <a:rPr lang="en-US" sz="6000" b="1" dirty="0" smtClean="0">
                <a:solidFill>
                  <a:srgbClr val="003300"/>
                </a:solidFill>
                <a:ea typeface="Heiti TC Light"/>
                <a:cs typeface="Heiti TC Light"/>
              </a:rPr>
              <a:t>™ DNA</a:t>
            </a:r>
            <a:br>
              <a:rPr lang="en-US" sz="6000" b="1" dirty="0" smtClean="0">
                <a:solidFill>
                  <a:srgbClr val="003300"/>
                </a:solidFill>
                <a:ea typeface="Heiti TC Light"/>
                <a:cs typeface="Heiti TC Light"/>
              </a:rPr>
            </a:br>
            <a:r>
              <a:rPr lang="zh-TW" altLang="en-US" sz="3700" b="1" dirty="0" smtClean="0">
                <a:solidFill>
                  <a:srgbClr val="003300"/>
                </a:solidFill>
                <a:ea typeface="Heiti TC Light"/>
                <a:cs typeface="Heiti TC Light"/>
              </a:rPr>
              <a:t>打造你的購物年金</a:t>
            </a:r>
            <a:endParaRPr lang="en-US" sz="3700" i="1" dirty="0">
              <a:solidFill>
                <a:srgbClr val="003300"/>
              </a:solidFill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192842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2107870" y="1042350"/>
            <a:ext cx="6400800" cy="988332"/>
          </a:xfrm>
        </p:spPr>
        <p:txBody>
          <a:bodyPr>
            <a:noAutofit/>
          </a:bodyPr>
          <a:lstStyle/>
          <a:p>
            <a:pPr algn="l"/>
            <a:r>
              <a:rPr lang="zh-TW" alt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美安香港最受歡迎的產品就是超連鎖™事業發展系統</a:t>
            </a:r>
            <a:endParaRPr lang="en-US" sz="2000" dirty="0" smtClean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marL="739775" lvl="1" indent="0" algn="l">
              <a:buNone/>
            </a:pPr>
            <a:r>
              <a:rPr lang="zh-TW" altLang="en-US" b="1" dirty="0" smtClean="0">
                <a:solidFill>
                  <a:srgbClr val="003300"/>
                </a:solidFill>
                <a:ea typeface="Heiti TC Light"/>
                <a:cs typeface="Heiti TC Light"/>
              </a:rPr>
              <a:t>「系</a:t>
            </a:r>
            <a:r>
              <a:rPr lang="zh-TW" altLang="en-US" b="1" dirty="0">
                <a:solidFill>
                  <a:srgbClr val="003300"/>
                </a:solidFill>
                <a:ea typeface="Heiti TC Light"/>
                <a:cs typeface="Heiti TC Light"/>
              </a:rPr>
              <a:t>統</a:t>
            </a:r>
            <a:r>
              <a:rPr lang="zh-TW" altLang="en-US" b="1" dirty="0" smtClean="0">
                <a:solidFill>
                  <a:srgbClr val="003300"/>
                </a:solidFill>
                <a:ea typeface="Heiti TC Light"/>
                <a:cs typeface="Heiti TC Light"/>
              </a:rPr>
              <a:t>為企業家創造可觀的永續收</a:t>
            </a:r>
            <a:r>
              <a:rPr lang="zh-TW" altLang="en-US" b="1" dirty="0">
                <a:solidFill>
                  <a:srgbClr val="003300"/>
                </a:solidFill>
                <a:ea typeface="Heiti TC Light"/>
                <a:cs typeface="Heiti TC Light"/>
              </a:rPr>
              <a:t>入，同時</a:t>
            </a:r>
            <a:r>
              <a:rPr lang="zh-TW" altLang="en-US" b="1" dirty="0" smtClean="0">
                <a:solidFill>
                  <a:srgbClr val="003300"/>
                </a:solidFill>
                <a:ea typeface="Heiti TC Light"/>
                <a:cs typeface="Heiti TC Light"/>
              </a:rPr>
              <a:t>為全球消</a:t>
            </a:r>
            <a:r>
              <a:rPr lang="zh-TW" altLang="en-US" b="1" dirty="0">
                <a:solidFill>
                  <a:srgbClr val="003300"/>
                </a:solidFill>
                <a:ea typeface="Heiti TC Light"/>
                <a:cs typeface="Heiti TC Light"/>
              </a:rPr>
              <a:t>費者提</a:t>
            </a:r>
            <a:r>
              <a:rPr lang="zh-TW" altLang="en-US" b="1" dirty="0" smtClean="0">
                <a:solidFill>
                  <a:srgbClr val="003300"/>
                </a:solidFill>
                <a:ea typeface="Heiti TC Light"/>
                <a:cs typeface="Heiti TC Light"/>
              </a:rPr>
              <a:t>供更</a:t>
            </a:r>
            <a:r>
              <a:rPr lang="zh-TW" altLang="en-US" b="1" dirty="0">
                <a:solidFill>
                  <a:srgbClr val="003300"/>
                </a:solidFill>
                <a:ea typeface="Heiti TC Light"/>
                <a:cs typeface="Heiti TC Light"/>
              </a:rPr>
              <a:t>好的購物方式</a:t>
            </a:r>
            <a:r>
              <a:rPr lang="zh-TW" altLang="en-US" b="1" dirty="0" smtClean="0">
                <a:solidFill>
                  <a:srgbClr val="003300"/>
                </a:solidFill>
                <a:ea typeface="Heiti TC Light"/>
                <a:cs typeface="Heiti TC Light"/>
              </a:rPr>
              <a:t>。」</a:t>
            </a:r>
            <a:endParaRPr lang="en-US" b="1" dirty="0" smtClean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algn="l"/>
            <a:r>
              <a:rPr lang="zh-TW" alt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美安香港的管理業績紅利計劃</a:t>
            </a:r>
            <a:r>
              <a:rPr lang="zh-TW" altLang="en-US" sz="2000" dirty="0">
                <a:solidFill>
                  <a:srgbClr val="003300"/>
                </a:solidFill>
                <a:ea typeface="Heiti TC Light"/>
                <a:cs typeface="Heiti TC Light"/>
              </a:rPr>
              <a:t>（</a:t>
            </a:r>
            <a:r>
              <a:rPr lang="en-US" altLang="zh-TW" sz="2000" dirty="0">
                <a:solidFill>
                  <a:srgbClr val="003300"/>
                </a:solidFill>
                <a:ea typeface="Heiti TC Light"/>
                <a:cs typeface="Heiti TC Light"/>
              </a:rPr>
              <a:t>MPCP</a:t>
            </a:r>
            <a:r>
              <a:rPr lang="zh-TW" altLang="en-US" sz="2000" dirty="0">
                <a:solidFill>
                  <a:srgbClr val="003300"/>
                </a:solidFill>
                <a:ea typeface="Heiti TC Light"/>
                <a:cs typeface="Heiti TC Light"/>
              </a:rPr>
              <a:t>）</a:t>
            </a:r>
            <a:r>
              <a:rPr lang="zh-TW" alt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正是這系</a:t>
            </a:r>
            <a:r>
              <a:rPr lang="zh-TW" altLang="en-US" sz="2000" dirty="0">
                <a:solidFill>
                  <a:srgbClr val="003300"/>
                </a:solidFill>
                <a:ea typeface="Heiti TC Light"/>
                <a:cs typeface="Heiti TC Light"/>
              </a:rPr>
              <a:t>統</a:t>
            </a:r>
            <a:r>
              <a:rPr lang="zh-TW" alt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的核心，</a:t>
            </a:r>
            <a:r>
              <a:rPr lang="zh-TW" altLang="en-US" sz="2000" u="sng" dirty="0" smtClean="0">
                <a:solidFill>
                  <a:srgbClr val="003300"/>
                </a:solidFill>
                <a:ea typeface="Heiti TC Light"/>
                <a:cs typeface="Heiti TC Light"/>
              </a:rPr>
              <a:t>獎勵</a:t>
            </a:r>
            <a:r>
              <a:rPr lang="zh-TW" alt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每位改變購物內容和方</a:t>
            </a:r>
            <a:r>
              <a:rPr lang="zh-TW" altLang="en-US" sz="2000" dirty="0">
                <a:solidFill>
                  <a:srgbClr val="003300"/>
                </a:solidFill>
                <a:ea typeface="Heiti TC Light"/>
                <a:cs typeface="Heiti TC Light"/>
              </a:rPr>
              <a:t>式的超連鎖店主</a:t>
            </a:r>
            <a:r>
              <a:rPr lang="zh-TW" alt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。</a:t>
            </a:r>
            <a:endParaRPr lang="en-US" altLang="zh-TW" sz="2000" dirty="0">
              <a:solidFill>
                <a:srgbClr val="003300"/>
              </a:solidFill>
              <a:ea typeface="Heiti TC Light"/>
              <a:cs typeface="Heiti TC Ligh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37300" y="3370910"/>
            <a:ext cx="7406700" cy="3761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457200" rtl="0" eaLnBrk="1" latinLnBrk="0" hangingPunct="1">
              <a:spcBef>
                <a:spcPct val="20000"/>
              </a:spcBef>
              <a:buFont typeface="+mj-lt"/>
              <a:buAutoNum type="arabicPeriod"/>
              <a:defRPr sz="2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457200" rtl="0" eaLnBrk="1" latinLnBrk="0" hangingPunct="1">
              <a:spcBef>
                <a:spcPct val="20000"/>
              </a:spcBef>
              <a:buFont typeface="+mj-lt"/>
              <a:buAutoNum type="alphaLcParenR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28850" indent="-400050" algn="l" defTabSz="457200" rtl="0" eaLnBrk="1" latinLnBrk="0" hangingPunct="1">
              <a:spcBef>
                <a:spcPct val="20000"/>
              </a:spcBef>
              <a:buFont typeface="+mj-lt"/>
              <a:buAutoNum type="romanUcPeriod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003300"/>
                </a:solidFill>
              </a:rPr>
              <a:t>Market Hong Kong’s number one selling product is its </a:t>
            </a:r>
            <a:r>
              <a:rPr lang="en-US" sz="1400" dirty="0" err="1" smtClean="0">
                <a:solidFill>
                  <a:srgbClr val="003300"/>
                </a:solidFill>
              </a:rPr>
              <a:t>UnFranchise</a:t>
            </a:r>
            <a:r>
              <a:rPr lang="en-US" sz="1400" dirty="0" smtClean="0">
                <a:solidFill>
                  <a:srgbClr val="003300"/>
                </a:solidFill>
                <a:latin typeface="微軟正黑體"/>
                <a:ea typeface="微軟正黑體"/>
              </a:rPr>
              <a:t>™</a:t>
            </a:r>
            <a:r>
              <a:rPr lang="en-US" sz="1400" dirty="0" smtClean="0">
                <a:solidFill>
                  <a:srgbClr val="003300"/>
                </a:solidFill>
              </a:rPr>
              <a:t> Business Development System</a:t>
            </a:r>
          </a:p>
          <a:p>
            <a:pPr marL="739775" lvl="1" indent="0">
              <a:buFont typeface="Arial"/>
              <a:buNone/>
            </a:pPr>
            <a:r>
              <a:rPr lang="en-US" sz="1400" b="1" dirty="0" smtClean="0">
                <a:solidFill>
                  <a:srgbClr val="003300"/>
                </a:solidFill>
                <a:cs typeface="Calibri"/>
              </a:rPr>
              <a:t>“</a:t>
            </a:r>
            <a:r>
              <a:rPr lang="en-US" sz="1400" b="1" dirty="0" smtClean="0">
                <a:solidFill>
                  <a:srgbClr val="003300"/>
                </a:solidFill>
              </a:rPr>
              <a:t>System for entrepreneurs to create a significant ongoing income, while providing consumers world wide with a better way to shop.</a:t>
            </a:r>
            <a:r>
              <a:rPr lang="en-US" sz="1400" b="1" dirty="0" smtClean="0">
                <a:solidFill>
                  <a:srgbClr val="003300"/>
                </a:solidFill>
                <a:cs typeface="Calibri"/>
              </a:rPr>
              <a:t> ”</a:t>
            </a:r>
            <a:endParaRPr lang="en-US" sz="1400" dirty="0" smtClean="0">
              <a:solidFill>
                <a:srgbClr val="003300"/>
              </a:solidFill>
            </a:endParaRPr>
          </a:p>
          <a:p>
            <a:pPr marL="0" indent="0">
              <a:buFont typeface="Arial"/>
              <a:buNone/>
            </a:pPr>
            <a:r>
              <a:rPr lang="en-US" sz="1400" dirty="0" smtClean="0">
                <a:solidFill>
                  <a:srgbClr val="003300"/>
                </a:solidFill>
              </a:rPr>
              <a:t>At the heart of this system is Market Hong Kong’s Management Performance Compensation Plan (MPCP) that </a:t>
            </a:r>
            <a:r>
              <a:rPr lang="en-US" sz="1400" u="sng" dirty="0" smtClean="0">
                <a:solidFill>
                  <a:srgbClr val="003300"/>
                </a:solidFill>
              </a:rPr>
              <a:t>rewards</a:t>
            </a:r>
            <a:r>
              <a:rPr lang="en-US" sz="1400" dirty="0" smtClean="0">
                <a:solidFill>
                  <a:srgbClr val="003300"/>
                </a:solidFill>
              </a:rPr>
              <a:t> each </a:t>
            </a:r>
            <a:r>
              <a:rPr lang="en-US" sz="1400" dirty="0" err="1" smtClean="0">
                <a:solidFill>
                  <a:srgbClr val="003300"/>
                </a:solidFill>
              </a:rPr>
              <a:t>UnFranchise</a:t>
            </a:r>
            <a:r>
              <a:rPr lang="en-US" sz="1400" dirty="0" smtClean="0">
                <a:solidFill>
                  <a:srgbClr val="003300"/>
                </a:solidFill>
              </a:rPr>
              <a:t> Owner (UFO) for changing what they shop for and how they shop for it.</a:t>
            </a:r>
            <a:endParaRPr lang="en-US" sz="1400" dirty="0">
              <a:solidFill>
                <a:srgbClr val="0033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12071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000" b="1" dirty="0" smtClean="0">
                <a:solidFill>
                  <a:srgbClr val="003300"/>
                </a:solidFill>
                <a:ea typeface="Heiti TC Light"/>
                <a:cs typeface="Heiti TC Light"/>
              </a:rPr>
              <a:t>超連鎖</a:t>
            </a:r>
            <a:r>
              <a:rPr lang="en-US" sz="6000" b="1" dirty="0" smtClean="0">
                <a:solidFill>
                  <a:srgbClr val="003300"/>
                </a:solidFill>
                <a:ea typeface="Heiti TC Light"/>
                <a:cs typeface="Heiti TC Light"/>
              </a:rPr>
              <a:t>™ DNA</a:t>
            </a:r>
            <a:br>
              <a:rPr lang="en-US" sz="6000" b="1" dirty="0" smtClean="0">
                <a:solidFill>
                  <a:srgbClr val="003300"/>
                </a:solidFill>
                <a:ea typeface="Heiti TC Light"/>
                <a:cs typeface="Heiti TC Light"/>
              </a:rPr>
            </a:br>
            <a:r>
              <a:rPr lang="en-US" sz="4000" b="1" dirty="0" err="1">
                <a:solidFill>
                  <a:srgbClr val="003300"/>
                </a:solidFill>
                <a:ea typeface="Heiti TC Light"/>
                <a:cs typeface="Heiti TC Light"/>
              </a:rPr>
              <a:t>UnFranchise</a:t>
            </a:r>
            <a:r>
              <a:rPr lang="en-US" sz="4000" b="1" dirty="0">
                <a:solidFill>
                  <a:srgbClr val="003300"/>
                </a:solidFill>
                <a:ea typeface="Heiti TC Light"/>
                <a:cs typeface="Heiti TC Light"/>
              </a:rPr>
              <a:t>™ </a:t>
            </a:r>
            <a:r>
              <a:rPr lang="en-US" sz="4000" b="1" dirty="0" smtClean="0">
                <a:solidFill>
                  <a:srgbClr val="003300"/>
                </a:solidFill>
                <a:ea typeface="Heiti TC Light"/>
                <a:cs typeface="Heiti TC Light"/>
              </a:rPr>
              <a:t>DNA</a:t>
            </a:r>
            <a:endParaRPr lang="en-US" sz="3700" i="1" dirty="0">
              <a:solidFill>
                <a:srgbClr val="003300"/>
              </a:solidFill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209924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490350" y="1587170"/>
            <a:ext cx="7523018" cy="3492830"/>
          </a:xfrm>
        </p:spPr>
        <p:txBody>
          <a:bodyPr>
            <a:normAutofit fontScale="55000" lnSpcReduction="20000"/>
          </a:bodyPr>
          <a:lstStyle/>
          <a:p>
            <a:pPr marL="0" indent="0" algn="l">
              <a:buNone/>
            </a:pPr>
            <a:r>
              <a:rPr lang="zh-TW" altLang="en-US" sz="4000" b="1" dirty="0">
                <a:solidFill>
                  <a:srgbClr val="003300"/>
                </a:solidFill>
                <a:ea typeface="Heiti TC Light"/>
                <a:cs typeface="Heiti TC Light"/>
              </a:rPr>
              <a:t>美</a:t>
            </a:r>
            <a:r>
              <a:rPr lang="zh-TW" altLang="en-US" sz="4000" b="1" dirty="0" smtClean="0">
                <a:solidFill>
                  <a:srgbClr val="003300"/>
                </a:solidFill>
                <a:ea typeface="Heiti TC Light"/>
                <a:cs typeface="Heiti TC Light"/>
              </a:rPr>
              <a:t>安香港購</a:t>
            </a:r>
            <a:r>
              <a:rPr lang="zh-TW" altLang="en-US" sz="4000" b="1" dirty="0">
                <a:solidFill>
                  <a:srgbClr val="003300"/>
                </a:solidFill>
                <a:ea typeface="Heiti TC Light"/>
                <a:cs typeface="Heiti TC Light"/>
              </a:rPr>
              <a:t>物年金由每位超連鎖店</a:t>
            </a:r>
            <a:r>
              <a:rPr lang="zh-TW" altLang="en-US" sz="4000" b="1" dirty="0" smtClean="0">
                <a:solidFill>
                  <a:srgbClr val="003300"/>
                </a:solidFill>
                <a:ea typeface="Heiti TC Light"/>
                <a:cs typeface="Heiti TC Light"/>
              </a:rPr>
              <a:t>主開</a:t>
            </a:r>
            <a:r>
              <a:rPr lang="zh-TW" altLang="en-US" sz="4000" b="1" dirty="0">
                <a:solidFill>
                  <a:srgbClr val="003300"/>
                </a:solidFill>
                <a:ea typeface="Heiti TC Light"/>
                <a:cs typeface="Heiti TC Light"/>
              </a:rPr>
              <a:t>始創造</a:t>
            </a:r>
            <a:r>
              <a:rPr lang="zh-TW" altLang="en-US" sz="4000" b="1" dirty="0" smtClean="0">
                <a:solidFill>
                  <a:srgbClr val="003300"/>
                </a:solidFill>
                <a:ea typeface="Heiti TC Light"/>
                <a:cs typeface="Heiti TC Light"/>
              </a:rPr>
              <a:t>：</a:t>
            </a:r>
            <a:endParaRPr lang="en-US" altLang="zh-TW" sz="4000" b="1" dirty="0" smtClean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marL="0" indent="0" algn="l">
              <a:buNone/>
            </a:pPr>
            <a:r>
              <a:rPr lang="en-US" sz="4000" b="1" dirty="0" smtClean="0">
                <a:solidFill>
                  <a:srgbClr val="003300"/>
                </a:solidFill>
                <a:ea typeface="Heiti TC Light"/>
                <a:cs typeface="Heiti TC Light"/>
              </a:rPr>
              <a:t>The </a:t>
            </a:r>
            <a:r>
              <a:rPr lang="en-US" sz="4000" b="1" dirty="0" err="1" smtClean="0">
                <a:solidFill>
                  <a:srgbClr val="003300"/>
                </a:solidFill>
                <a:ea typeface="Heiti TC Light"/>
                <a:cs typeface="Heiti TC Light"/>
              </a:rPr>
              <a:t>mhkShopping</a:t>
            </a:r>
            <a:r>
              <a:rPr lang="en-US" sz="4000" b="1" dirty="0" smtClean="0">
                <a:solidFill>
                  <a:srgbClr val="003300"/>
                </a:solidFill>
                <a:ea typeface="Heiti TC Light"/>
                <a:cs typeface="Heiti TC Light"/>
              </a:rPr>
              <a:t> Annuity begins with each UFO:</a:t>
            </a:r>
          </a:p>
          <a:p>
            <a:pPr marL="0" indent="0" algn="l">
              <a:buNone/>
            </a:pPr>
            <a:endParaRPr lang="en-US" sz="1600" dirty="0" smtClean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marL="571500" indent="-514350" algn="l">
              <a:buFont typeface="+mj-lt"/>
              <a:buAutoNum type="arabicPeriod"/>
            </a:pPr>
            <a:r>
              <a:rPr lang="zh-TW" altLang="en-US" sz="3400" dirty="0">
                <a:solidFill>
                  <a:srgbClr val="003300"/>
                </a:solidFill>
                <a:ea typeface="Heiti TC Light"/>
                <a:cs typeface="Heiti TC Light"/>
              </a:rPr>
              <a:t>將目前每個月所買的居家個人用品換成美</a:t>
            </a:r>
            <a:r>
              <a:rPr lang="zh-TW" altLang="en-US" sz="3400" dirty="0" smtClean="0">
                <a:solidFill>
                  <a:srgbClr val="003300"/>
                </a:solidFill>
                <a:ea typeface="Heiti TC Light"/>
                <a:cs typeface="Heiti TC Light"/>
              </a:rPr>
              <a:t>安香港品</a:t>
            </a:r>
            <a:r>
              <a:rPr lang="zh-TW" altLang="en-US" sz="3400" dirty="0">
                <a:solidFill>
                  <a:srgbClr val="003300"/>
                </a:solidFill>
                <a:ea typeface="Heiti TC Light"/>
                <a:cs typeface="Heiti TC Light"/>
              </a:rPr>
              <a:t>牌的產品。</a:t>
            </a:r>
            <a:r>
              <a:rPr lang="zh-TW" altLang="en-US" sz="3400" dirty="0" smtClean="0">
                <a:solidFill>
                  <a:srgbClr val="003300"/>
                </a:solidFill>
                <a:ea typeface="Heiti TC Light"/>
                <a:cs typeface="Heiti TC Light"/>
              </a:rPr>
              <a:t> </a:t>
            </a:r>
            <a:r>
              <a:rPr lang="en-US" sz="3400" dirty="0" smtClean="0">
                <a:solidFill>
                  <a:srgbClr val="003300"/>
                </a:solidFill>
                <a:ea typeface="Heiti TC Light"/>
                <a:cs typeface="Heiti TC Light"/>
              </a:rPr>
              <a:t>Change the brands of products they are currently buying for their households each and every month to </a:t>
            </a:r>
            <a:r>
              <a:rPr lang="en-US" sz="3400" dirty="0" err="1" smtClean="0">
                <a:solidFill>
                  <a:srgbClr val="003300"/>
                </a:solidFill>
                <a:ea typeface="Heiti TC Light"/>
                <a:cs typeface="Heiti TC Light"/>
              </a:rPr>
              <a:t>mhkBranded</a:t>
            </a:r>
            <a:r>
              <a:rPr lang="en-US" sz="3400" dirty="0" smtClean="0">
                <a:solidFill>
                  <a:srgbClr val="003300"/>
                </a:solidFill>
                <a:ea typeface="Heiti TC Light"/>
                <a:cs typeface="Heiti TC Light"/>
              </a:rPr>
              <a:t> products.</a:t>
            </a:r>
          </a:p>
          <a:p>
            <a:pPr marL="57150" indent="0" algn="l">
              <a:buNone/>
            </a:pPr>
            <a:endParaRPr lang="en-US" sz="3400" dirty="0" smtClean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lvl="1" algn="l">
              <a:buFont typeface="Arial" panose="020B0604020202020204" pitchFamily="34" charset="0"/>
              <a:buChar char="•"/>
            </a:pPr>
            <a:r>
              <a:rPr lang="zh-TW" altLang="en-US" sz="3000" dirty="0" smtClean="0">
                <a:solidFill>
                  <a:srgbClr val="003300"/>
                </a:solidFill>
                <a:ea typeface="Heiti TC Light"/>
                <a:cs typeface="Heiti TC Light"/>
              </a:rPr>
              <a:t>彩妝品</a:t>
            </a:r>
            <a:r>
              <a:rPr lang="en-US" altLang="zh-TW" sz="3000" dirty="0" smtClean="0">
                <a:solidFill>
                  <a:srgbClr val="003300"/>
                </a:solidFill>
                <a:ea typeface="Heiti TC Light"/>
                <a:cs typeface="Heiti TC Light"/>
              </a:rPr>
              <a:t>︰M.A.C.</a:t>
            </a:r>
            <a:r>
              <a:rPr lang="zh-TW" altLang="en-US" sz="3000" dirty="0" smtClean="0">
                <a:solidFill>
                  <a:srgbClr val="003300"/>
                </a:solidFill>
                <a:ea typeface="Heiti TC Light"/>
                <a:cs typeface="Heiti TC Light"/>
              </a:rPr>
              <a:t> 轉成</a:t>
            </a:r>
            <a:r>
              <a:rPr lang="en-US" altLang="zh-TW" sz="3000" dirty="0" smtClean="0">
                <a:solidFill>
                  <a:srgbClr val="003300"/>
                </a:solidFill>
                <a:ea typeface="Heiti TC Light"/>
                <a:cs typeface="Heiti TC Light"/>
              </a:rPr>
              <a:t>Motives®          </a:t>
            </a:r>
            <a:r>
              <a:rPr lang="zh-TW" altLang="en-US" sz="3000" dirty="0" smtClean="0">
                <a:solidFill>
                  <a:srgbClr val="003300"/>
                </a:solidFill>
                <a:ea typeface="Heiti TC Light"/>
                <a:cs typeface="Heiti TC Light"/>
              </a:rPr>
              <a:t>  </a:t>
            </a:r>
            <a:r>
              <a:rPr lang="en-US" sz="3000" dirty="0" smtClean="0">
                <a:solidFill>
                  <a:srgbClr val="003300"/>
                </a:solidFill>
                <a:ea typeface="Heiti TC Light"/>
                <a:cs typeface="Heiti TC Light"/>
              </a:rPr>
              <a:t>Change from MAC to Motives</a:t>
            </a:r>
            <a:r>
              <a:rPr lang="en-US" altLang="zh-TW" sz="3000" dirty="0" smtClean="0">
                <a:solidFill>
                  <a:srgbClr val="003300"/>
                </a:solidFill>
                <a:ea typeface="Heiti TC Light"/>
                <a:cs typeface="Heiti TC Light"/>
              </a:rPr>
              <a:t>®</a:t>
            </a:r>
            <a:endParaRPr lang="en-US" sz="3000" dirty="0" smtClean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lvl="1" algn="l">
              <a:buFont typeface="Arial" panose="020B0604020202020204" pitchFamily="34" charset="0"/>
              <a:buChar char="•"/>
            </a:pPr>
            <a:r>
              <a:rPr lang="zh-TW" altLang="en-US" sz="3000" dirty="0" smtClean="0">
                <a:solidFill>
                  <a:srgbClr val="003300"/>
                </a:solidFill>
                <a:ea typeface="Heiti TC Light"/>
                <a:cs typeface="Heiti TC Light"/>
              </a:rPr>
              <a:t>洗衣用品</a:t>
            </a:r>
            <a:r>
              <a:rPr lang="en-US" altLang="zh-TW" sz="3000" dirty="0" smtClean="0">
                <a:solidFill>
                  <a:srgbClr val="003300"/>
                </a:solidFill>
                <a:ea typeface="Heiti TC Light"/>
                <a:cs typeface="Heiti TC Light"/>
              </a:rPr>
              <a:t>︰Tide </a:t>
            </a:r>
            <a:r>
              <a:rPr lang="zh-TW" altLang="en-US" sz="3000" dirty="0" smtClean="0">
                <a:solidFill>
                  <a:srgbClr val="003300"/>
                </a:solidFill>
                <a:ea typeface="Heiti TC Light"/>
                <a:cs typeface="Heiti TC Light"/>
              </a:rPr>
              <a:t>轉成</a:t>
            </a:r>
            <a:r>
              <a:rPr lang="zh-TW" altLang="en-US" sz="3000" dirty="0">
                <a:solidFill>
                  <a:srgbClr val="003300"/>
                </a:solidFill>
                <a:ea typeface="Heiti TC Light"/>
                <a:cs typeface="Heiti TC Light"/>
              </a:rPr>
              <a:t> </a:t>
            </a:r>
            <a:r>
              <a:rPr lang="en-US" altLang="zh-TW" sz="3000" dirty="0" smtClean="0">
                <a:solidFill>
                  <a:srgbClr val="003300"/>
                </a:solidFill>
                <a:ea typeface="Heiti TC Light"/>
                <a:cs typeface="Heiti TC Light"/>
              </a:rPr>
              <a:t>SNAP</a:t>
            </a:r>
            <a:r>
              <a:rPr lang="zh-TW" altLang="en-US" sz="3000" dirty="0" smtClean="0">
                <a:solidFill>
                  <a:srgbClr val="003300"/>
                </a:solidFill>
                <a:ea typeface="Heiti TC Light"/>
                <a:cs typeface="Heiti TC Light"/>
              </a:rPr>
              <a:t>                  </a:t>
            </a:r>
            <a:r>
              <a:rPr lang="en-US" sz="3000" dirty="0" smtClean="0">
                <a:solidFill>
                  <a:srgbClr val="003300"/>
                </a:solidFill>
                <a:ea typeface="Heiti TC Light"/>
                <a:cs typeface="Heiti TC Light"/>
              </a:rPr>
              <a:t>Change from Tide to SNAP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zh-TW" altLang="en-US" sz="3000" dirty="0" smtClean="0">
                <a:solidFill>
                  <a:srgbClr val="003300"/>
                </a:solidFill>
                <a:ea typeface="Heiti TC Light"/>
                <a:cs typeface="Heiti TC Light"/>
              </a:rPr>
              <a:t>健康補充品</a:t>
            </a:r>
            <a:r>
              <a:rPr lang="en-US" altLang="zh-TW" sz="3000" dirty="0" smtClean="0">
                <a:solidFill>
                  <a:srgbClr val="003300"/>
                </a:solidFill>
                <a:ea typeface="Heiti TC Light"/>
                <a:cs typeface="Heiti TC Light"/>
              </a:rPr>
              <a:t>︰</a:t>
            </a:r>
            <a:r>
              <a:rPr lang="zh-TW" altLang="en-US" sz="3000" dirty="0">
                <a:solidFill>
                  <a:srgbClr val="003300"/>
                </a:solidFill>
                <a:ea typeface="Heiti TC Light"/>
                <a:cs typeface="Heiti TC Light"/>
              </a:rPr>
              <a:t>善</a:t>
            </a:r>
            <a:r>
              <a:rPr lang="zh-TW" altLang="en-US" sz="3000" dirty="0" smtClean="0">
                <a:solidFill>
                  <a:srgbClr val="003300"/>
                </a:solidFill>
                <a:ea typeface="Heiti TC Light"/>
                <a:cs typeface="Heiti TC Light"/>
              </a:rPr>
              <a:t>存轉成</a:t>
            </a:r>
            <a:r>
              <a:rPr lang="en-US" altLang="zh-TW" sz="3000" dirty="0" err="1" smtClean="0">
                <a:solidFill>
                  <a:srgbClr val="003300"/>
                </a:solidFill>
                <a:ea typeface="Heiti TC Light"/>
                <a:cs typeface="Heiti TC Light"/>
              </a:rPr>
              <a:t>Isotonix</a:t>
            </a:r>
            <a:r>
              <a:rPr lang="zh-TW" altLang="en-US" sz="3000" dirty="0" smtClean="0">
                <a:solidFill>
                  <a:srgbClr val="003300"/>
                </a:solidFill>
                <a:ea typeface="Heiti TC Light"/>
                <a:cs typeface="Heiti TC Light"/>
              </a:rPr>
              <a:t>          </a:t>
            </a:r>
            <a:r>
              <a:rPr lang="en-US" sz="3000" dirty="0" smtClean="0">
                <a:solidFill>
                  <a:srgbClr val="003300"/>
                </a:solidFill>
                <a:ea typeface="Heiti TC Light"/>
                <a:cs typeface="Heiti TC Light"/>
              </a:rPr>
              <a:t>Change from Centrum to Isotonix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zh-TW" altLang="en-US" sz="3000" dirty="0" smtClean="0">
                <a:solidFill>
                  <a:srgbClr val="003300"/>
                </a:solidFill>
                <a:ea typeface="Heiti TC Light"/>
                <a:cs typeface="Heiti TC Light"/>
              </a:rPr>
              <a:t>護膚品</a:t>
            </a:r>
            <a:r>
              <a:rPr lang="en-US" altLang="zh-TW" sz="3000" dirty="0" smtClean="0">
                <a:solidFill>
                  <a:srgbClr val="003300"/>
                </a:solidFill>
                <a:ea typeface="Heiti TC Light"/>
                <a:cs typeface="Heiti TC Light"/>
              </a:rPr>
              <a:t>︰</a:t>
            </a:r>
            <a:r>
              <a:rPr lang="en-US" sz="3000" dirty="0" smtClean="0">
                <a:solidFill>
                  <a:srgbClr val="003300"/>
                </a:solidFill>
                <a:ea typeface="Heiti TC Light"/>
                <a:cs typeface="Heiti TC Light"/>
              </a:rPr>
              <a:t>Clinique</a:t>
            </a:r>
            <a:r>
              <a:rPr lang="zh-TW" altLang="en-US" sz="3000" dirty="0">
                <a:solidFill>
                  <a:srgbClr val="003300"/>
                </a:solidFill>
                <a:ea typeface="Heiti TC Light"/>
                <a:cs typeface="Heiti TC Light"/>
              </a:rPr>
              <a:t>轉成</a:t>
            </a:r>
            <a:r>
              <a:rPr lang="en-US" sz="3000" dirty="0" smtClean="0">
                <a:solidFill>
                  <a:srgbClr val="003300"/>
                </a:solidFill>
                <a:ea typeface="Heiti TC Light"/>
                <a:cs typeface="Heiti TC Light"/>
              </a:rPr>
              <a:t>Cellular Labs</a:t>
            </a:r>
            <a:r>
              <a:rPr lang="zh-TW" altLang="en-US" sz="3000" dirty="0" smtClean="0">
                <a:solidFill>
                  <a:srgbClr val="003300"/>
                </a:solidFill>
                <a:ea typeface="Heiti TC Light"/>
                <a:cs typeface="Heiti TC Light"/>
              </a:rPr>
              <a:t>     </a:t>
            </a:r>
            <a:r>
              <a:rPr lang="en-US" sz="3000" dirty="0" smtClean="0">
                <a:solidFill>
                  <a:srgbClr val="003300"/>
                </a:solidFill>
                <a:ea typeface="Heiti TC Light"/>
                <a:cs typeface="Heiti TC Light"/>
              </a:rPr>
              <a:t>Change from Clinique to Cellular Labs</a:t>
            </a:r>
          </a:p>
          <a:p>
            <a:pPr marL="457200" lvl="1" indent="0" algn="l">
              <a:buNone/>
            </a:pPr>
            <a:endParaRPr lang="en-US" sz="3000" dirty="0" smtClean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marL="682625" indent="-114300" algn="l">
              <a:buNone/>
            </a:pPr>
            <a:r>
              <a:rPr lang="en-US" sz="1700" dirty="0" smtClean="0">
                <a:solidFill>
                  <a:srgbClr val="003300"/>
                </a:solidFill>
                <a:ea typeface="Heiti TC Light"/>
                <a:cs typeface="Heiti TC Light"/>
              </a:rPr>
              <a:t>*</a:t>
            </a:r>
            <a:r>
              <a:rPr lang="zh-TW" altLang="en-US" sz="1700" dirty="0">
                <a:solidFill>
                  <a:srgbClr val="003300"/>
                </a:solidFill>
                <a:ea typeface="Heiti TC Light"/>
                <a:cs typeface="Heiti TC Light"/>
              </a:rPr>
              <a:t>超連鎖店主™使用自己的美</a:t>
            </a:r>
            <a:r>
              <a:rPr lang="zh-TW" altLang="en-US" sz="1700" dirty="0" smtClean="0">
                <a:solidFill>
                  <a:srgbClr val="003300"/>
                </a:solidFill>
                <a:ea typeface="Heiti TC Light"/>
                <a:cs typeface="Heiti TC Light"/>
              </a:rPr>
              <a:t>安香港產</a:t>
            </a:r>
            <a:r>
              <a:rPr lang="zh-TW" altLang="en-US" sz="1700" dirty="0">
                <a:solidFill>
                  <a:srgbClr val="003300"/>
                </a:solidFill>
                <a:ea typeface="Heiti TC Light"/>
                <a:cs typeface="Heiti TC Light"/>
              </a:rPr>
              <a:t>品獲</a:t>
            </a:r>
            <a:r>
              <a:rPr lang="zh-TW" altLang="en-US" sz="1700" dirty="0" smtClean="0">
                <a:solidFill>
                  <a:srgbClr val="003300"/>
                </a:solidFill>
                <a:ea typeface="Heiti TC Light"/>
                <a:cs typeface="Heiti TC Light"/>
              </a:rPr>
              <a:t>得「報酬」（</a:t>
            </a:r>
            <a:r>
              <a:rPr lang="zh-TW" altLang="en-US" sz="1700" dirty="0">
                <a:solidFill>
                  <a:srgbClr val="003300"/>
                </a:solidFill>
                <a:ea typeface="Heiti TC Light"/>
                <a:cs typeface="Heiti TC Light"/>
              </a:rPr>
              <a:t>獎勵∕</a:t>
            </a:r>
            <a:r>
              <a:rPr lang="en-US" altLang="zh-TW" sz="1700" dirty="0">
                <a:solidFill>
                  <a:srgbClr val="003300"/>
                </a:solidFill>
                <a:ea typeface="Heiti TC Light"/>
                <a:cs typeface="Heiti TC Light"/>
              </a:rPr>
              <a:t>BV</a:t>
            </a:r>
            <a:r>
              <a:rPr lang="zh-TW" altLang="en-US" sz="1700" dirty="0" smtClean="0">
                <a:solidFill>
                  <a:srgbClr val="003300"/>
                </a:solidFill>
                <a:ea typeface="Heiti TC Light"/>
                <a:cs typeface="Heiti TC Light"/>
              </a:rPr>
              <a:t>）</a:t>
            </a:r>
            <a:endParaRPr lang="en-US" altLang="zh-TW" sz="1700" dirty="0" smtClean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marL="682625" indent="-114300" algn="l">
              <a:buNone/>
            </a:pPr>
            <a:r>
              <a:rPr lang="zh-TW" altLang="en-US" sz="1700" dirty="0" smtClean="0">
                <a:solidFill>
                  <a:srgbClr val="003300"/>
                </a:solidFill>
                <a:ea typeface="Heiti TC Light"/>
                <a:cs typeface="Heiti TC Light"/>
              </a:rPr>
              <a:t>*</a:t>
            </a:r>
            <a:r>
              <a:rPr lang="en-US" sz="1700" dirty="0" smtClean="0">
                <a:solidFill>
                  <a:srgbClr val="003300"/>
                </a:solidFill>
                <a:ea typeface="Heiti TC Light"/>
                <a:cs typeface="Heiti TC Light"/>
              </a:rPr>
              <a:t>UFOs get “PAID” (compensated/BV) for using their own </a:t>
            </a:r>
            <a:r>
              <a:rPr lang="en-US" sz="1700" dirty="0" err="1" smtClean="0">
                <a:solidFill>
                  <a:srgbClr val="003300"/>
                </a:solidFill>
                <a:ea typeface="Heiti TC Light"/>
                <a:cs typeface="Heiti TC Light"/>
              </a:rPr>
              <a:t>mhk</a:t>
            </a:r>
            <a:r>
              <a:rPr lang="zh-TW" altLang="en-US" sz="1700" dirty="0" smtClean="0">
                <a:solidFill>
                  <a:srgbClr val="003300"/>
                </a:solidFill>
                <a:ea typeface="Heiti TC Light"/>
                <a:cs typeface="Heiti TC Light"/>
              </a:rPr>
              <a:t> </a:t>
            </a:r>
            <a:r>
              <a:rPr lang="en-US" sz="1700" dirty="0" smtClean="0">
                <a:solidFill>
                  <a:srgbClr val="003300"/>
                </a:solidFill>
                <a:ea typeface="Heiti TC Light"/>
                <a:cs typeface="Heiti TC Light"/>
              </a:rPr>
              <a:t>Branded Products</a:t>
            </a:r>
          </a:p>
          <a:p>
            <a:pPr marL="857250" lvl="2" indent="0" algn="l">
              <a:buNone/>
            </a:pPr>
            <a:endParaRPr lang="en-US" dirty="0" smtClean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marL="1314450" lvl="2" indent="-457200" algn="l">
              <a:buFont typeface="+mj-lt"/>
              <a:buAutoNum type="arabicPeriod" startAt="2"/>
            </a:pPr>
            <a:endParaRPr lang="en-US" dirty="0" smtClean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marL="1314450" lvl="2" indent="-457200" algn="l">
              <a:buFont typeface="+mj-lt"/>
              <a:buAutoNum type="arabicPeriod" startAt="2"/>
            </a:pPr>
            <a:endParaRPr lang="en-US" dirty="0" smtClean="0">
              <a:solidFill>
                <a:srgbClr val="003300"/>
              </a:solidFill>
              <a:ea typeface="Heiti TC Light"/>
              <a:cs typeface="Heiti TC Ligh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12071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000" b="1" dirty="0" smtClean="0">
                <a:solidFill>
                  <a:srgbClr val="003300"/>
                </a:solidFill>
                <a:ea typeface="Heiti TC Light"/>
                <a:cs typeface="Heiti TC Light"/>
              </a:rPr>
              <a:t>超連鎖</a:t>
            </a:r>
            <a:r>
              <a:rPr lang="en-US" sz="6000" b="1" dirty="0" smtClean="0">
                <a:solidFill>
                  <a:srgbClr val="003300"/>
                </a:solidFill>
                <a:ea typeface="Heiti TC Light"/>
                <a:cs typeface="Heiti TC Light"/>
              </a:rPr>
              <a:t>™ DNA</a:t>
            </a:r>
            <a:br>
              <a:rPr lang="en-US" sz="6000" b="1" dirty="0" smtClean="0">
                <a:solidFill>
                  <a:srgbClr val="003300"/>
                </a:solidFill>
                <a:ea typeface="Heiti TC Light"/>
                <a:cs typeface="Heiti TC Light"/>
              </a:rPr>
            </a:br>
            <a:r>
              <a:rPr lang="en-US" sz="4000" b="1" dirty="0" err="1">
                <a:solidFill>
                  <a:srgbClr val="003300"/>
                </a:solidFill>
                <a:ea typeface="Heiti TC Light"/>
                <a:cs typeface="Heiti TC Light"/>
              </a:rPr>
              <a:t>UnFranchise</a:t>
            </a:r>
            <a:r>
              <a:rPr lang="en-US" sz="4000" b="1" dirty="0">
                <a:solidFill>
                  <a:srgbClr val="003300"/>
                </a:solidFill>
                <a:ea typeface="Heiti TC Light"/>
                <a:cs typeface="Heiti TC Light"/>
              </a:rPr>
              <a:t>™ </a:t>
            </a:r>
            <a:r>
              <a:rPr lang="en-US" sz="4000" b="1" dirty="0" smtClean="0">
                <a:solidFill>
                  <a:srgbClr val="003300"/>
                </a:solidFill>
                <a:ea typeface="Heiti TC Light"/>
                <a:cs typeface="Heiti TC Light"/>
              </a:rPr>
              <a:t>DNA</a:t>
            </a:r>
            <a:endParaRPr lang="en-US" sz="3700" i="1" dirty="0">
              <a:solidFill>
                <a:srgbClr val="003300"/>
              </a:solidFill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159281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785186" y="1016853"/>
            <a:ext cx="7358814" cy="4126647"/>
          </a:xfrm>
        </p:spPr>
        <p:txBody>
          <a:bodyPr>
            <a:normAutofit fontScale="55000" lnSpcReduction="20000"/>
          </a:bodyPr>
          <a:lstStyle/>
          <a:p>
            <a:pPr marL="0" indent="0" algn="l">
              <a:buNone/>
            </a:pPr>
            <a:r>
              <a:rPr lang="zh-TW" altLang="en-US" sz="4000" b="1" dirty="0">
                <a:solidFill>
                  <a:srgbClr val="003300"/>
                </a:solidFill>
                <a:ea typeface="Heiti TC Light"/>
                <a:cs typeface="Heiti TC Light"/>
              </a:rPr>
              <a:t>美安香港購物年金由每位超連鎖店主開始創造：</a:t>
            </a:r>
          </a:p>
          <a:p>
            <a:pPr marL="0" indent="0" algn="l">
              <a:buNone/>
            </a:pPr>
            <a:r>
              <a:rPr lang="en-US" sz="2800" b="1" dirty="0" smtClean="0">
                <a:solidFill>
                  <a:srgbClr val="003300"/>
                </a:solidFill>
                <a:ea typeface="Heiti TC Light"/>
                <a:cs typeface="Heiti TC Light"/>
              </a:rPr>
              <a:t>The </a:t>
            </a:r>
            <a:r>
              <a:rPr lang="en-US" sz="2800" b="1" dirty="0" err="1" smtClean="0">
                <a:solidFill>
                  <a:srgbClr val="003300"/>
                </a:solidFill>
                <a:ea typeface="Heiti TC Light"/>
                <a:cs typeface="Heiti TC Light"/>
              </a:rPr>
              <a:t>mhk</a:t>
            </a:r>
            <a:r>
              <a:rPr lang="zh-TW" altLang="en-US" sz="2800" b="1" dirty="0" smtClean="0">
                <a:solidFill>
                  <a:srgbClr val="003300"/>
                </a:solidFill>
                <a:ea typeface="Heiti TC Light"/>
                <a:cs typeface="Heiti TC Light"/>
              </a:rPr>
              <a:t> </a:t>
            </a:r>
            <a:r>
              <a:rPr lang="en-US" sz="2800" b="1" dirty="0" smtClean="0">
                <a:solidFill>
                  <a:srgbClr val="003300"/>
                </a:solidFill>
                <a:ea typeface="Heiti TC Light"/>
                <a:cs typeface="Heiti TC Light"/>
              </a:rPr>
              <a:t>Shopping Annuity begins with each UFO </a:t>
            </a:r>
            <a:r>
              <a:rPr lang="en-US" sz="1600" b="1" dirty="0" smtClean="0">
                <a:solidFill>
                  <a:srgbClr val="003300"/>
                </a:solidFill>
                <a:ea typeface="Heiti TC Light"/>
                <a:cs typeface="Heiti TC Light"/>
              </a:rPr>
              <a:t>(cont’d)</a:t>
            </a:r>
            <a:r>
              <a:rPr lang="en-US" sz="2800" b="1" dirty="0" smtClean="0">
                <a:solidFill>
                  <a:srgbClr val="003300"/>
                </a:solidFill>
                <a:ea typeface="Heiti TC Light"/>
                <a:cs typeface="Heiti TC Light"/>
              </a:rPr>
              <a:t>:</a:t>
            </a:r>
          </a:p>
          <a:p>
            <a:pPr marL="0" indent="0" algn="l">
              <a:buNone/>
            </a:pPr>
            <a:endParaRPr lang="en-US" sz="1600" dirty="0" smtClean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marL="571500" indent="-514350" algn="l">
              <a:buFont typeface="+mj-lt"/>
              <a:buAutoNum type="arabicPeriod" startAt="2"/>
            </a:pPr>
            <a:r>
              <a:rPr lang="zh-TW" altLang="en-US" sz="4000" dirty="0">
                <a:solidFill>
                  <a:srgbClr val="003300"/>
                </a:solidFill>
                <a:ea typeface="Heiti TC Light"/>
                <a:cs typeface="Heiti TC Light"/>
              </a:rPr>
              <a:t>改變每個月或定期的購物方式（例如衣服、電子用品、家電等），不再前</a:t>
            </a:r>
            <a:r>
              <a:rPr lang="zh-TW" altLang="en-US" sz="4000" dirty="0" smtClean="0">
                <a:solidFill>
                  <a:srgbClr val="003300"/>
                </a:solidFill>
                <a:ea typeface="Heiti TC Light"/>
                <a:cs typeface="Heiti TC Light"/>
              </a:rPr>
              <a:t>往「傳</a:t>
            </a:r>
            <a:r>
              <a:rPr lang="zh-TW" altLang="en-US" sz="4000" dirty="0">
                <a:solidFill>
                  <a:srgbClr val="003300"/>
                </a:solidFill>
                <a:ea typeface="Heiti TC Light"/>
                <a:cs typeface="Heiti TC Light"/>
              </a:rPr>
              <a:t>統實體商</a:t>
            </a:r>
            <a:r>
              <a:rPr lang="zh-TW" altLang="en-US" sz="4000" dirty="0" smtClean="0">
                <a:solidFill>
                  <a:srgbClr val="003300"/>
                </a:solidFill>
                <a:ea typeface="Heiti TC Light"/>
                <a:cs typeface="Heiti TC Light"/>
              </a:rPr>
              <a:t>店」購</a:t>
            </a:r>
            <a:r>
              <a:rPr lang="zh-TW" altLang="en-US" sz="4000" dirty="0">
                <a:solidFill>
                  <a:srgbClr val="003300"/>
                </a:solidFill>
                <a:ea typeface="Heiti TC Light"/>
                <a:cs typeface="Heiti TC Light"/>
              </a:rPr>
              <a:t>買，改成透過自己</a:t>
            </a:r>
            <a:r>
              <a:rPr lang="zh-TW" altLang="en-US" sz="4000" dirty="0" smtClean="0">
                <a:solidFill>
                  <a:srgbClr val="003300"/>
                </a:solidFill>
                <a:ea typeface="Heiti TC Light"/>
                <a:cs typeface="Heiti TC Light"/>
              </a:rPr>
              <a:t>的</a:t>
            </a:r>
            <a:r>
              <a:rPr lang="en-US" altLang="zh-TW" sz="4000" dirty="0" smtClean="0">
                <a:solidFill>
                  <a:srgbClr val="003300"/>
                </a:solidFill>
                <a:ea typeface="Heiti TC Light"/>
                <a:cs typeface="Heiti TC Light"/>
              </a:rPr>
              <a:t>HK.SHOP.COM</a:t>
            </a:r>
            <a:r>
              <a:rPr lang="zh-TW" altLang="en-US" sz="4000" dirty="0">
                <a:solidFill>
                  <a:srgbClr val="003300"/>
                </a:solidFill>
                <a:ea typeface="Heiti TC Light"/>
                <a:cs typeface="Heiti TC Light"/>
              </a:rPr>
              <a:t>網站從網上商</a:t>
            </a:r>
            <a:r>
              <a:rPr lang="zh-TW" altLang="en-US" sz="4000" dirty="0" smtClean="0">
                <a:solidFill>
                  <a:srgbClr val="003300"/>
                </a:solidFill>
                <a:ea typeface="Heiti TC Light"/>
                <a:cs typeface="Heiti TC Light"/>
              </a:rPr>
              <a:t>店「線</a:t>
            </a:r>
            <a:r>
              <a:rPr lang="zh-TW" altLang="en-US" sz="4000" dirty="0">
                <a:solidFill>
                  <a:srgbClr val="003300"/>
                </a:solidFill>
                <a:ea typeface="Heiti TC Light"/>
                <a:cs typeface="Heiti TC Light"/>
              </a:rPr>
              <a:t>上購</a:t>
            </a:r>
            <a:r>
              <a:rPr lang="zh-TW" altLang="en-US" sz="4000" dirty="0" smtClean="0">
                <a:solidFill>
                  <a:srgbClr val="003300"/>
                </a:solidFill>
                <a:ea typeface="Heiti TC Light"/>
                <a:cs typeface="Heiti TC Light"/>
              </a:rPr>
              <a:t>物」。</a:t>
            </a:r>
            <a:r>
              <a:rPr lang="en-US" sz="2900" dirty="0" smtClean="0">
                <a:solidFill>
                  <a:srgbClr val="003300"/>
                </a:solidFill>
                <a:ea typeface="Heiti TC Light"/>
                <a:cs typeface="Heiti TC Light"/>
              </a:rPr>
              <a:t>Change </a:t>
            </a:r>
            <a:r>
              <a:rPr lang="en-US" sz="2900" u="sng" dirty="0" smtClean="0">
                <a:solidFill>
                  <a:srgbClr val="003300"/>
                </a:solidFill>
                <a:ea typeface="Heiti TC Light"/>
                <a:cs typeface="Heiti TC Light"/>
              </a:rPr>
              <a:t>how</a:t>
            </a:r>
            <a:r>
              <a:rPr lang="en-US" sz="2900" dirty="0" smtClean="0">
                <a:solidFill>
                  <a:srgbClr val="003300"/>
                </a:solidFill>
                <a:ea typeface="Heiti TC Light"/>
                <a:cs typeface="Heiti TC Light"/>
              </a:rPr>
              <a:t> they buy all other brands of products they buy monthly or periodically (such as clothes, electronics, appliances, etc.) from “brick and mortar” establishments to “click and order” </a:t>
            </a:r>
            <a:r>
              <a:rPr lang="en-US" sz="2900" dirty="0">
                <a:solidFill>
                  <a:srgbClr val="003300"/>
                </a:solidFill>
                <a:ea typeface="Heiti TC Light"/>
                <a:cs typeface="Heiti TC Light"/>
              </a:rPr>
              <a:t>through their own </a:t>
            </a:r>
            <a:r>
              <a:rPr lang="en-US" sz="2900" dirty="0" smtClean="0">
                <a:solidFill>
                  <a:srgbClr val="003300"/>
                </a:solidFill>
                <a:ea typeface="Heiti TC Light"/>
                <a:cs typeface="Heiti TC Light"/>
              </a:rPr>
              <a:t>HK.SHOP.COM </a:t>
            </a:r>
            <a:r>
              <a:rPr lang="en-US" sz="2900" dirty="0">
                <a:solidFill>
                  <a:srgbClr val="003300"/>
                </a:solidFill>
                <a:ea typeface="Heiti TC Light"/>
                <a:cs typeface="Heiti TC Light"/>
              </a:rPr>
              <a:t>website from </a:t>
            </a:r>
            <a:r>
              <a:rPr lang="en-US" sz="2900" dirty="0" smtClean="0">
                <a:solidFill>
                  <a:srgbClr val="003300"/>
                </a:solidFill>
                <a:ea typeface="Heiti TC Light"/>
                <a:cs typeface="Heiti TC Light"/>
              </a:rPr>
              <a:t>those same establishments.</a:t>
            </a:r>
          </a:p>
          <a:p>
            <a:pPr marL="57150" indent="0" algn="l">
              <a:buNone/>
            </a:pPr>
            <a:endParaRPr lang="en-US" sz="3400" dirty="0" smtClean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lvl="1" algn="l">
              <a:buFont typeface="Arial" panose="020B0604020202020204" pitchFamily="34" charset="0"/>
              <a:buChar char="•"/>
            </a:pPr>
            <a:r>
              <a:rPr lang="zh-TW" altLang="en-US" sz="2600" dirty="0" smtClean="0">
                <a:solidFill>
                  <a:srgbClr val="003300"/>
                </a:solidFill>
                <a:ea typeface="Heiti TC Light"/>
                <a:cs typeface="Heiti TC Light"/>
              </a:rPr>
              <a:t>從</a:t>
            </a:r>
            <a:r>
              <a:rPr lang="en-US" altLang="zh-TW" sz="2600" dirty="0" smtClean="0">
                <a:solidFill>
                  <a:srgbClr val="003300"/>
                </a:solidFill>
                <a:ea typeface="Heiti TC Light"/>
                <a:cs typeface="Heiti TC Light"/>
              </a:rPr>
              <a:t>HK.SHOP.COM</a:t>
            </a:r>
            <a:r>
              <a:rPr lang="zh-TW" altLang="en-US" sz="2600" dirty="0" smtClean="0">
                <a:solidFill>
                  <a:srgbClr val="003300"/>
                </a:solidFill>
                <a:ea typeface="Heiti TC Light"/>
                <a:cs typeface="Heiti TC Light"/>
              </a:rPr>
              <a:t>連結至榮華</a:t>
            </a:r>
            <a:r>
              <a:rPr lang="zh-TW" altLang="en-US" sz="2600" dirty="0">
                <a:solidFill>
                  <a:srgbClr val="003300"/>
                </a:solidFill>
                <a:ea typeface="Heiti TC Light"/>
                <a:cs typeface="Heiti TC Light"/>
              </a:rPr>
              <a:t> </a:t>
            </a:r>
            <a:r>
              <a:rPr lang="zh-TW" altLang="en-US" sz="2600" dirty="0" smtClean="0">
                <a:solidFill>
                  <a:srgbClr val="003300"/>
                </a:solidFill>
                <a:ea typeface="Heiti TC Light"/>
                <a:cs typeface="Heiti TC Light"/>
              </a:rPr>
              <a:t>                     </a:t>
            </a:r>
            <a:r>
              <a:rPr lang="en-US" sz="2600" dirty="0" smtClean="0">
                <a:solidFill>
                  <a:srgbClr val="003300"/>
                </a:solidFill>
                <a:ea typeface="Heiti TC Light"/>
                <a:cs typeface="Heiti TC Light"/>
              </a:rPr>
              <a:t>Access </a:t>
            </a:r>
            <a:r>
              <a:rPr lang="en-US" altLang="zh-TW" sz="2600" dirty="0" smtClean="0">
                <a:solidFill>
                  <a:srgbClr val="003300"/>
                </a:solidFill>
                <a:ea typeface="Heiti TC Light"/>
                <a:cs typeface="Heiti TC Light"/>
              </a:rPr>
              <a:t>Wing </a:t>
            </a:r>
            <a:r>
              <a:rPr lang="en-US" altLang="zh-TW" sz="2600" dirty="0" err="1" smtClean="0">
                <a:solidFill>
                  <a:srgbClr val="003300"/>
                </a:solidFill>
                <a:ea typeface="Heiti TC Light"/>
                <a:cs typeface="Heiti TC Light"/>
              </a:rPr>
              <a:t>Wah</a:t>
            </a:r>
            <a:r>
              <a:rPr lang="zh-CN" altLang="en-US" sz="2600" dirty="0" smtClean="0">
                <a:solidFill>
                  <a:srgbClr val="003300"/>
                </a:solidFill>
                <a:ea typeface="Heiti TC Light"/>
                <a:cs typeface="Heiti TC Light"/>
              </a:rPr>
              <a:t> </a:t>
            </a:r>
            <a:r>
              <a:rPr lang="en-US" sz="2600" dirty="0" smtClean="0">
                <a:solidFill>
                  <a:srgbClr val="003300"/>
                </a:solidFill>
                <a:ea typeface="Heiti TC Light"/>
                <a:cs typeface="Heiti TC Light"/>
              </a:rPr>
              <a:t>from HK.SHOP.COM/ </a:t>
            </a:r>
            <a:endParaRPr lang="en-US" sz="2600" u="sng" dirty="0" smtClean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lvl="1" algn="l">
              <a:buFont typeface="Arial" panose="020B0604020202020204" pitchFamily="34" charset="0"/>
              <a:buChar char="•"/>
            </a:pPr>
            <a:r>
              <a:rPr lang="zh-TW" altLang="en-US" sz="2600" dirty="0">
                <a:solidFill>
                  <a:srgbClr val="003300"/>
                </a:solidFill>
                <a:ea typeface="Heiti TC Light"/>
                <a:cs typeface="Heiti TC Light"/>
              </a:rPr>
              <a:t>從</a:t>
            </a:r>
            <a:r>
              <a:rPr lang="en-US" altLang="zh-TW" sz="2600" dirty="0">
                <a:solidFill>
                  <a:srgbClr val="003300"/>
                </a:solidFill>
                <a:ea typeface="Heiti TC Light"/>
                <a:cs typeface="Heiti TC Light"/>
              </a:rPr>
              <a:t>HK.SHOP.COM</a:t>
            </a:r>
            <a:r>
              <a:rPr lang="zh-TW" altLang="en-US" sz="2600" dirty="0">
                <a:solidFill>
                  <a:srgbClr val="003300"/>
                </a:solidFill>
                <a:ea typeface="Heiti TC Light"/>
                <a:cs typeface="Heiti TC Light"/>
              </a:rPr>
              <a:t>連結至沙嗲王 </a:t>
            </a:r>
            <a:r>
              <a:rPr lang="zh-TW" altLang="en-US" sz="2600" dirty="0" smtClean="0">
                <a:solidFill>
                  <a:srgbClr val="003300"/>
                </a:solidFill>
                <a:ea typeface="Heiti TC Light"/>
                <a:cs typeface="Heiti TC Light"/>
              </a:rPr>
              <a:t>                 </a:t>
            </a:r>
            <a:r>
              <a:rPr lang="en-US" sz="2600" dirty="0" smtClean="0">
                <a:solidFill>
                  <a:srgbClr val="003300"/>
                </a:solidFill>
                <a:ea typeface="Heiti TC Light"/>
                <a:cs typeface="Heiti TC Light"/>
              </a:rPr>
              <a:t>Access </a:t>
            </a:r>
            <a:r>
              <a:rPr lang="en-US" altLang="zh-CN" sz="2600" dirty="0" smtClean="0">
                <a:solidFill>
                  <a:srgbClr val="003300"/>
                </a:solidFill>
                <a:ea typeface="Heiti TC Light"/>
                <a:cs typeface="Heiti TC Light"/>
              </a:rPr>
              <a:t>Satay King</a:t>
            </a:r>
            <a:r>
              <a:rPr lang="zh-CN" altLang="en-US" sz="2600" dirty="0" smtClean="0">
                <a:solidFill>
                  <a:srgbClr val="003300"/>
                </a:solidFill>
                <a:ea typeface="Heiti TC Light"/>
                <a:cs typeface="Heiti TC Light"/>
              </a:rPr>
              <a:t> </a:t>
            </a:r>
            <a:r>
              <a:rPr lang="en-US" sz="2600" dirty="0" smtClean="0">
                <a:solidFill>
                  <a:srgbClr val="003300"/>
                </a:solidFill>
                <a:ea typeface="Heiti TC Light"/>
                <a:cs typeface="Heiti TC Light"/>
              </a:rPr>
              <a:t>from HK.SHOP.COM/ </a:t>
            </a:r>
            <a:r>
              <a:rPr lang="en-US" sz="2600" u="sng" dirty="0" smtClean="0">
                <a:solidFill>
                  <a:srgbClr val="003300"/>
                </a:solidFill>
                <a:ea typeface="Heiti TC Light"/>
                <a:cs typeface="Heiti TC Light"/>
              </a:rPr>
              <a:t>?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zh-TW" altLang="en-US" sz="2600" dirty="0">
                <a:solidFill>
                  <a:srgbClr val="003300"/>
                </a:solidFill>
                <a:ea typeface="Heiti TC Light"/>
                <a:cs typeface="Heiti TC Light"/>
              </a:rPr>
              <a:t>從</a:t>
            </a:r>
            <a:r>
              <a:rPr lang="en-US" altLang="zh-TW" sz="2600" dirty="0">
                <a:solidFill>
                  <a:srgbClr val="003300"/>
                </a:solidFill>
                <a:ea typeface="Heiti TC Light"/>
                <a:cs typeface="Heiti TC Light"/>
              </a:rPr>
              <a:t>HK.SHOP.COM</a:t>
            </a:r>
            <a:r>
              <a:rPr lang="zh-TW" altLang="en-US" sz="2600" dirty="0">
                <a:solidFill>
                  <a:srgbClr val="003300"/>
                </a:solidFill>
                <a:ea typeface="Heiti TC Light"/>
                <a:cs typeface="Heiti TC Light"/>
              </a:rPr>
              <a:t>連結至星晨旅遊  </a:t>
            </a:r>
            <a:r>
              <a:rPr lang="zh-TW" altLang="en-US" sz="2600" dirty="0" smtClean="0">
                <a:solidFill>
                  <a:srgbClr val="003300"/>
                </a:solidFill>
                <a:ea typeface="Heiti TC Light"/>
                <a:cs typeface="Heiti TC Light"/>
              </a:rPr>
              <a:t>            </a:t>
            </a:r>
            <a:r>
              <a:rPr lang="en-US" sz="2600" dirty="0" smtClean="0">
                <a:solidFill>
                  <a:srgbClr val="003300"/>
                </a:solidFill>
                <a:ea typeface="Heiti TC Light"/>
                <a:cs typeface="Heiti TC Light"/>
              </a:rPr>
              <a:t>Access </a:t>
            </a:r>
            <a:r>
              <a:rPr lang="en-US" altLang="zh-CN" sz="2600" dirty="0" smtClean="0">
                <a:solidFill>
                  <a:srgbClr val="003300"/>
                </a:solidFill>
                <a:ea typeface="Heiti TC Light"/>
                <a:cs typeface="Heiti TC Light"/>
              </a:rPr>
              <a:t>Morning Star Travel</a:t>
            </a:r>
            <a:r>
              <a:rPr lang="zh-CN" altLang="en-US" sz="2600" dirty="0" smtClean="0">
                <a:solidFill>
                  <a:srgbClr val="003300"/>
                </a:solidFill>
                <a:ea typeface="Heiti TC Light"/>
                <a:cs typeface="Heiti TC Light"/>
              </a:rPr>
              <a:t> </a:t>
            </a:r>
            <a:r>
              <a:rPr lang="en-US" sz="2600" dirty="0" smtClean="0">
                <a:solidFill>
                  <a:srgbClr val="003300"/>
                </a:solidFill>
                <a:ea typeface="Heiti TC Light"/>
                <a:cs typeface="Heiti TC Light"/>
              </a:rPr>
              <a:t>from HK.SHOP.COM/ </a:t>
            </a:r>
            <a:r>
              <a:rPr lang="en-US" sz="2600" u="sng" dirty="0" smtClean="0">
                <a:solidFill>
                  <a:srgbClr val="003300"/>
                </a:solidFill>
                <a:ea typeface="Heiti TC Light"/>
                <a:cs typeface="Heiti TC Light"/>
              </a:rPr>
              <a:t>?</a:t>
            </a:r>
          </a:p>
          <a:p>
            <a:pPr marL="457200" lvl="1" indent="0" algn="l">
              <a:buNone/>
            </a:pPr>
            <a:endParaRPr lang="en-US" sz="3000" dirty="0" smtClean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marL="741363" indent="-173038" algn="l">
              <a:buNone/>
            </a:pPr>
            <a:r>
              <a:rPr lang="en-US" sz="2300" dirty="0" smtClean="0">
                <a:solidFill>
                  <a:srgbClr val="003300"/>
                </a:solidFill>
                <a:ea typeface="Heiti TC Light"/>
                <a:cs typeface="Heiti TC Light"/>
              </a:rPr>
              <a:t>*</a:t>
            </a:r>
            <a:r>
              <a:rPr lang="zh-TW" altLang="en-US" sz="2300" dirty="0">
                <a:solidFill>
                  <a:srgbClr val="003300"/>
                </a:solidFill>
                <a:ea typeface="Heiti TC Light"/>
                <a:cs typeface="Heiti TC Light"/>
              </a:rPr>
              <a:t>**超連鎖店主™透</a:t>
            </a:r>
            <a:r>
              <a:rPr lang="zh-TW" altLang="en-US" sz="2300" dirty="0" smtClean="0">
                <a:solidFill>
                  <a:srgbClr val="003300"/>
                </a:solidFill>
                <a:ea typeface="Heiti TC Light"/>
                <a:cs typeface="Heiti TC Light"/>
              </a:rPr>
              <a:t>過</a:t>
            </a:r>
            <a:r>
              <a:rPr lang="en-US" altLang="zh-TW" sz="2300" dirty="0" smtClean="0">
                <a:solidFill>
                  <a:srgbClr val="003300"/>
                </a:solidFill>
                <a:ea typeface="Heiti TC Light"/>
                <a:cs typeface="Heiti TC Light"/>
              </a:rPr>
              <a:t>HK.SHOP.COM</a:t>
            </a:r>
            <a:r>
              <a:rPr lang="zh-TW" altLang="en-US" sz="2300" dirty="0" smtClean="0">
                <a:solidFill>
                  <a:srgbClr val="003300"/>
                </a:solidFill>
                <a:ea typeface="Heiti TC Light"/>
                <a:cs typeface="Heiti TC Light"/>
              </a:rPr>
              <a:t>消</a:t>
            </a:r>
            <a:r>
              <a:rPr lang="zh-TW" altLang="en-US" sz="2300" dirty="0">
                <a:solidFill>
                  <a:srgbClr val="003300"/>
                </a:solidFill>
                <a:ea typeface="Heiti TC Light"/>
                <a:cs typeface="Heiti TC Light"/>
              </a:rPr>
              <a:t>費可獲</a:t>
            </a:r>
            <a:r>
              <a:rPr lang="zh-TW" altLang="en-US" sz="2300" dirty="0" smtClean="0">
                <a:solidFill>
                  <a:srgbClr val="003300"/>
                </a:solidFill>
                <a:ea typeface="Heiti TC Light"/>
                <a:cs typeface="Heiti TC Light"/>
              </a:rPr>
              <a:t>得「報酬」（</a:t>
            </a:r>
            <a:r>
              <a:rPr lang="en-US" altLang="zh-TW" sz="2300" dirty="0">
                <a:solidFill>
                  <a:srgbClr val="003300"/>
                </a:solidFill>
                <a:ea typeface="Heiti TC Light"/>
                <a:cs typeface="Heiti TC Light"/>
              </a:rPr>
              <a:t>IBV∕</a:t>
            </a:r>
            <a:r>
              <a:rPr lang="zh-TW" altLang="en-US" sz="2300" dirty="0">
                <a:solidFill>
                  <a:srgbClr val="003300"/>
                </a:solidFill>
                <a:ea typeface="Heiti TC Light"/>
                <a:cs typeface="Heiti TC Light"/>
              </a:rPr>
              <a:t>現金</a:t>
            </a:r>
            <a:r>
              <a:rPr lang="zh-TW" altLang="en-US" sz="2300" dirty="0" smtClean="0">
                <a:solidFill>
                  <a:srgbClr val="003300"/>
                </a:solidFill>
                <a:ea typeface="Heiti TC Light"/>
                <a:cs typeface="Heiti TC Light"/>
              </a:rPr>
              <a:t>回贈），</a:t>
            </a:r>
            <a:r>
              <a:rPr lang="zh-TW" altLang="en-US" sz="2300" dirty="0">
                <a:solidFill>
                  <a:srgbClr val="003300"/>
                </a:solidFill>
                <a:ea typeface="Heiti TC Light"/>
                <a:cs typeface="Heiti TC Light"/>
              </a:rPr>
              <a:t>而直接前</a:t>
            </a:r>
            <a:r>
              <a:rPr lang="zh-TW" altLang="en-US" sz="2300" dirty="0" smtClean="0">
                <a:solidFill>
                  <a:srgbClr val="003300"/>
                </a:solidFill>
                <a:ea typeface="Heiti TC Light"/>
                <a:cs typeface="Heiti TC Light"/>
              </a:rPr>
              <a:t>往</a:t>
            </a:r>
            <a:r>
              <a:rPr lang="zh-CN" altLang="en-US" sz="2300" dirty="0">
                <a:solidFill>
                  <a:srgbClr val="003300"/>
                </a:solidFill>
                <a:ea typeface="Heiti TC Light"/>
                <a:cs typeface="Heiti TC Light"/>
              </a:rPr>
              <a:t>榮華</a:t>
            </a:r>
            <a:r>
              <a:rPr lang="zh-TW" altLang="en-US" sz="2300" dirty="0" smtClean="0">
                <a:solidFill>
                  <a:srgbClr val="003300"/>
                </a:solidFill>
                <a:ea typeface="Heiti TC Light"/>
                <a:cs typeface="Heiti TC Light"/>
              </a:rPr>
              <a:t>則</a:t>
            </a:r>
            <a:r>
              <a:rPr lang="zh-TW" altLang="en-US" sz="2300" dirty="0">
                <a:solidFill>
                  <a:srgbClr val="003300"/>
                </a:solidFill>
                <a:ea typeface="Heiti TC Light"/>
                <a:cs typeface="Heiti TC Light"/>
              </a:rPr>
              <a:t>無此類好處</a:t>
            </a:r>
            <a:r>
              <a:rPr lang="en-US" altLang="zh-TW" sz="2300" dirty="0">
                <a:solidFill>
                  <a:srgbClr val="003300"/>
                </a:solidFill>
                <a:ea typeface="Heiti TC Light"/>
                <a:cs typeface="Heiti TC Light"/>
              </a:rPr>
              <a:t>)</a:t>
            </a:r>
            <a:r>
              <a:rPr lang="en-US" sz="2300" dirty="0" smtClean="0">
                <a:solidFill>
                  <a:srgbClr val="003300"/>
                </a:solidFill>
                <a:ea typeface="Heiti TC Light"/>
                <a:cs typeface="Heiti TC Light"/>
              </a:rPr>
              <a:t>UFOs get “PAID” (IBV and Cashback) to purchase through </a:t>
            </a:r>
            <a:br>
              <a:rPr lang="en-US" sz="2300" dirty="0" smtClean="0">
                <a:solidFill>
                  <a:srgbClr val="003300"/>
                </a:solidFill>
                <a:ea typeface="Heiti TC Light"/>
                <a:cs typeface="Heiti TC Light"/>
              </a:rPr>
            </a:br>
            <a:r>
              <a:rPr lang="en-US" sz="2300" dirty="0" smtClean="0">
                <a:solidFill>
                  <a:srgbClr val="003300"/>
                </a:solidFill>
                <a:ea typeface="Heiti TC Light"/>
                <a:cs typeface="Heiti TC Light"/>
              </a:rPr>
              <a:t>HK.SHOP.COM/</a:t>
            </a:r>
            <a:r>
              <a:rPr lang="en-US" sz="2300" dirty="0" err="1" smtClean="0">
                <a:solidFill>
                  <a:srgbClr val="003300"/>
                </a:solidFill>
                <a:ea typeface="Heiti TC Light"/>
                <a:cs typeface="Heiti TC Light"/>
              </a:rPr>
              <a:t>kcb</a:t>
            </a:r>
            <a:r>
              <a:rPr lang="en-US" sz="2300" dirty="0" smtClean="0">
                <a:solidFill>
                  <a:srgbClr val="003300"/>
                </a:solidFill>
                <a:ea typeface="Heiti TC Light"/>
                <a:cs typeface="Heiti TC Light"/>
              </a:rPr>
              <a:t> vs. going direct to </a:t>
            </a:r>
            <a:r>
              <a:rPr lang="zh-CN" altLang="en-US" sz="2300" dirty="0" smtClean="0">
                <a:solidFill>
                  <a:srgbClr val="003300"/>
                </a:solidFill>
                <a:ea typeface="Heiti TC Light"/>
                <a:cs typeface="Heiti TC Light"/>
              </a:rPr>
              <a:t>榮華 </a:t>
            </a:r>
            <a:endParaRPr lang="en-US" sz="2300" dirty="0" smtClean="0">
              <a:solidFill>
                <a:srgbClr val="003300"/>
              </a:solidFill>
              <a:ea typeface="Heiti TC Light"/>
              <a:cs typeface="Heiti TC Ligh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12071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000" b="1" dirty="0" smtClean="0">
                <a:solidFill>
                  <a:srgbClr val="003300"/>
                </a:solidFill>
                <a:ea typeface="Heiti TC Light"/>
                <a:cs typeface="Heiti TC Light"/>
              </a:rPr>
              <a:t>超連鎖</a:t>
            </a:r>
            <a:r>
              <a:rPr lang="en-US" sz="6000" b="1" dirty="0" smtClean="0">
                <a:solidFill>
                  <a:srgbClr val="003300"/>
                </a:solidFill>
                <a:ea typeface="Heiti TC Light"/>
                <a:cs typeface="Heiti TC Light"/>
              </a:rPr>
              <a:t>™ DNA</a:t>
            </a:r>
            <a:br>
              <a:rPr lang="en-US" sz="6000" b="1" dirty="0" smtClean="0">
                <a:solidFill>
                  <a:srgbClr val="003300"/>
                </a:solidFill>
                <a:ea typeface="Heiti TC Light"/>
                <a:cs typeface="Heiti TC Light"/>
              </a:rPr>
            </a:br>
            <a:r>
              <a:rPr lang="en-US" sz="4000" b="1" dirty="0" err="1">
                <a:solidFill>
                  <a:srgbClr val="003300"/>
                </a:solidFill>
                <a:ea typeface="Heiti TC Light"/>
                <a:cs typeface="Heiti TC Light"/>
              </a:rPr>
              <a:t>UnFranchise</a:t>
            </a:r>
            <a:r>
              <a:rPr lang="en-US" sz="4000" b="1" dirty="0">
                <a:solidFill>
                  <a:srgbClr val="003300"/>
                </a:solidFill>
                <a:ea typeface="Heiti TC Light"/>
                <a:cs typeface="Heiti TC Light"/>
              </a:rPr>
              <a:t>™ </a:t>
            </a:r>
            <a:r>
              <a:rPr lang="en-US" sz="4000" b="1" dirty="0" smtClean="0">
                <a:solidFill>
                  <a:srgbClr val="003300"/>
                </a:solidFill>
                <a:ea typeface="Heiti TC Light"/>
                <a:cs typeface="Heiti TC Light"/>
              </a:rPr>
              <a:t>DNA</a:t>
            </a:r>
            <a:endParaRPr lang="en-US" sz="3700" i="1" dirty="0">
              <a:solidFill>
                <a:srgbClr val="003300"/>
              </a:solidFill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59953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472540" y="898101"/>
            <a:ext cx="7564582" cy="3918857"/>
          </a:xfrm>
        </p:spPr>
        <p:txBody>
          <a:bodyPr>
            <a:normAutofit fontScale="77500" lnSpcReduction="20000"/>
          </a:bodyPr>
          <a:lstStyle/>
          <a:p>
            <a:pPr marL="514350" lvl="1" indent="-514350" algn="l">
              <a:buFont typeface="+mj-lt"/>
              <a:buAutoNum type="arabicPeriod" startAt="3"/>
            </a:pPr>
            <a:r>
              <a:rPr lang="zh-TW" altLang="en-US" sz="2800" dirty="0">
                <a:solidFill>
                  <a:srgbClr val="003300"/>
                </a:solidFill>
                <a:ea typeface="Heiti TC Light"/>
                <a:cs typeface="Heiti TC Light"/>
              </a:rPr>
              <a:t>找出</a:t>
            </a:r>
            <a:r>
              <a:rPr lang="en-US" altLang="zh-TW" sz="2800" dirty="0">
                <a:solidFill>
                  <a:srgbClr val="003300"/>
                </a:solidFill>
                <a:ea typeface="Heiti TC Light"/>
                <a:cs typeface="Heiti TC Light"/>
              </a:rPr>
              <a:t>10</a:t>
            </a:r>
            <a:r>
              <a:rPr lang="zh-TW" altLang="en-US" sz="2800" dirty="0">
                <a:solidFill>
                  <a:srgbClr val="003300"/>
                </a:solidFill>
                <a:ea typeface="Heiti TC Light"/>
                <a:cs typeface="Heiti TC Light"/>
              </a:rPr>
              <a:t>至</a:t>
            </a:r>
            <a:r>
              <a:rPr lang="en-US" altLang="zh-TW" sz="2800" dirty="0">
                <a:solidFill>
                  <a:srgbClr val="003300"/>
                </a:solidFill>
                <a:ea typeface="Heiti TC Light"/>
                <a:cs typeface="Heiti TC Light"/>
              </a:rPr>
              <a:t>15</a:t>
            </a:r>
            <a:r>
              <a:rPr lang="zh-TW" altLang="en-US" sz="2800" dirty="0">
                <a:solidFill>
                  <a:srgbClr val="003300"/>
                </a:solidFill>
                <a:ea typeface="Heiti TC Light"/>
                <a:cs typeface="Heiti TC Light"/>
              </a:rPr>
              <a:t>名顧客來改變其消費習慣，以符合步驟</a:t>
            </a:r>
            <a:r>
              <a:rPr lang="en-US" altLang="zh-TW" sz="2800" dirty="0">
                <a:solidFill>
                  <a:srgbClr val="003300"/>
                </a:solidFill>
                <a:ea typeface="Heiti TC Light"/>
                <a:cs typeface="Heiti TC Light"/>
              </a:rPr>
              <a:t>1</a:t>
            </a:r>
            <a:r>
              <a:rPr lang="zh-TW" altLang="en-US" sz="2800" dirty="0">
                <a:solidFill>
                  <a:srgbClr val="003300"/>
                </a:solidFill>
                <a:ea typeface="Heiti TC Light"/>
                <a:cs typeface="Heiti TC Light"/>
              </a:rPr>
              <a:t>與</a:t>
            </a:r>
            <a:r>
              <a:rPr lang="en-US" altLang="zh-TW" sz="2800" dirty="0">
                <a:solidFill>
                  <a:srgbClr val="003300"/>
                </a:solidFill>
                <a:ea typeface="Heiti TC Light"/>
                <a:cs typeface="Heiti TC Light"/>
              </a:rPr>
              <a:t>2</a:t>
            </a:r>
            <a:r>
              <a:rPr lang="zh-TW" altLang="en-US" sz="2800" dirty="0">
                <a:solidFill>
                  <a:srgbClr val="003300"/>
                </a:solidFill>
                <a:ea typeface="Heiti TC Light"/>
                <a:cs typeface="Heiti TC Light"/>
              </a:rPr>
              <a:t>的要</a:t>
            </a:r>
            <a:r>
              <a:rPr lang="zh-TW" altLang="en-US" sz="2800" dirty="0" smtClean="0">
                <a:solidFill>
                  <a:srgbClr val="003300"/>
                </a:solidFill>
                <a:ea typeface="Heiti TC Light"/>
                <a:cs typeface="Heiti TC Light"/>
              </a:rPr>
              <a:t>求，與他們建立夥伴關係及創造終身價值。 </a:t>
            </a:r>
            <a:r>
              <a:rPr lang="en-US" sz="2600" dirty="0" smtClean="0">
                <a:solidFill>
                  <a:srgbClr val="003300"/>
                </a:solidFill>
                <a:ea typeface="Heiti TC Light"/>
                <a:cs typeface="Heiti TC Light"/>
              </a:rPr>
              <a:t>Identifying 10-15 individuals to do the exact same thing and build relationships to create lifetime value in customers or future business partners (UFOs).</a:t>
            </a:r>
          </a:p>
          <a:p>
            <a:pPr marL="514350" lvl="1" indent="-514350" algn="l">
              <a:buFont typeface="+mj-lt"/>
              <a:buAutoNum type="arabicPeriod" startAt="3"/>
            </a:pPr>
            <a:endParaRPr lang="en-US" sz="600" dirty="0" smtClean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marL="682625" indent="-163513" algn="l">
              <a:buNone/>
            </a:pPr>
            <a:r>
              <a:rPr lang="en-US" sz="1700" dirty="0" smtClean="0">
                <a:solidFill>
                  <a:srgbClr val="003300"/>
                </a:solidFill>
                <a:ea typeface="Heiti TC Light"/>
                <a:cs typeface="Heiti TC Light"/>
              </a:rPr>
              <a:t>*</a:t>
            </a:r>
            <a:r>
              <a:rPr lang="zh-TW" altLang="en-US" sz="1700" dirty="0" smtClean="0">
                <a:solidFill>
                  <a:srgbClr val="003300"/>
                </a:solidFill>
                <a:ea typeface="Heiti TC Light"/>
                <a:cs typeface="Heiti TC Light"/>
              </a:rPr>
              <a:t>顧客購買美安品牌產品可以賺取現金回贈</a:t>
            </a:r>
            <a:r>
              <a:rPr lang="en-US" sz="1700" dirty="0" smtClean="0">
                <a:solidFill>
                  <a:srgbClr val="003300"/>
                </a:solidFill>
                <a:ea typeface="Heiti TC Light"/>
                <a:cs typeface="Heiti TC Light"/>
              </a:rPr>
              <a:t>Customers </a:t>
            </a:r>
            <a:r>
              <a:rPr lang="en-US" sz="1700" dirty="0">
                <a:solidFill>
                  <a:srgbClr val="003300"/>
                </a:solidFill>
                <a:ea typeface="Heiti TC Light"/>
                <a:cs typeface="Heiti TC Light"/>
              </a:rPr>
              <a:t>get “PAID” </a:t>
            </a:r>
            <a:r>
              <a:rPr lang="en-US" sz="1700" dirty="0" smtClean="0">
                <a:solidFill>
                  <a:srgbClr val="003300"/>
                </a:solidFill>
                <a:ea typeface="Heiti TC Light"/>
                <a:cs typeface="Heiti TC Light"/>
              </a:rPr>
              <a:t>(cashback) for purchasing </a:t>
            </a:r>
            <a:r>
              <a:rPr lang="en-US" sz="1700" dirty="0" err="1" smtClean="0">
                <a:solidFill>
                  <a:srgbClr val="003300"/>
                </a:solidFill>
                <a:ea typeface="Heiti TC Light"/>
                <a:cs typeface="Heiti TC Light"/>
              </a:rPr>
              <a:t>mhkBranded</a:t>
            </a:r>
            <a:r>
              <a:rPr lang="en-US" sz="1700" dirty="0" smtClean="0">
                <a:solidFill>
                  <a:srgbClr val="003300"/>
                </a:solidFill>
                <a:ea typeface="Heiti TC Light"/>
                <a:cs typeface="Heiti TC Light"/>
              </a:rPr>
              <a:t> products.</a:t>
            </a:r>
          </a:p>
          <a:p>
            <a:pPr marL="682625" indent="-163513" algn="l">
              <a:buNone/>
            </a:pPr>
            <a:r>
              <a:rPr lang="en-US" sz="1700" dirty="0" smtClean="0">
                <a:solidFill>
                  <a:srgbClr val="003300"/>
                </a:solidFill>
                <a:ea typeface="Heiti TC Light"/>
                <a:cs typeface="Heiti TC Light"/>
              </a:rPr>
              <a:t>*</a:t>
            </a:r>
            <a:r>
              <a:rPr lang="zh-TW" altLang="en-US" sz="1700" dirty="0">
                <a:solidFill>
                  <a:srgbClr val="003300"/>
                </a:solidFill>
                <a:ea typeface="Heiti TC Light"/>
                <a:cs typeface="Heiti TC Light"/>
              </a:rPr>
              <a:t>顧</a:t>
            </a:r>
            <a:r>
              <a:rPr lang="zh-TW" altLang="en-US" sz="1700" dirty="0" smtClean="0">
                <a:solidFill>
                  <a:srgbClr val="003300"/>
                </a:solidFill>
                <a:ea typeface="Heiti TC Light"/>
                <a:cs typeface="Heiti TC Light"/>
              </a:rPr>
              <a:t>客到</a:t>
            </a:r>
            <a:r>
              <a:rPr lang="en-US" altLang="zh-TW" sz="1700" dirty="0" smtClean="0">
                <a:solidFill>
                  <a:srgbClr val="003300"/>
                </a:solidFill>
                <a:ea typeface="Heiti TC Light"/>
                <a:cs typeface="Heiti TC Light"/>
              </a:rPr>
              <a:t>HK.SHOP.COM</a:t>
            </a:r>
            <a:r>
              <a:rPr lang="zh-TW" altLang="en-US" sz="1700" dirty="0" smtClean="0">
                <a:solidFill>
                  <a:srgbClr val="003300"/>
                </a:solidFill>
                <a:ea typeface="Heiti TC Light"/>
                <a:cs typeface="Heiti TC Light"/>
              </a:rPr>
              <a:t>購物可</a:t>
            </a:r>
            <a:r>
              <a:rPr lang="zh-TW" altLang="en-US" sz="1700" dirty="0">
                <a:solidFill>
                  <a:srgbClr val="003300"/>
                </a:solidFill>
                <a:ea typeface="Heiti TC Light"/>
                <a:cs typeface="Heiti TC Light"/>
              </a:rPr>
              <a:t>以賺取現金回贈</a:t>
            </a:r>
            <a:r>
              <a:rPr lang="en-US" sz="1700" dirty="0" smtClean="0">
                <a:solidFill>
                  <a:srgbClr val="003300"/>
                </a:solidFill>
                <a:ea typeface="Heiti TC Light"/>
                <a:cs typeface="Heiti TC Light"/>
              </a:rPr>
              <a:t>Customers get “PAID” (cashback) for purchasing through HK.SHOP.COM/</a:t>
            </a:r>
            <a:r>
              <a:rPr lang="en-US" sz="1700" dirty="0" err="1" smtClean="0">
                <a:solidFill>
                  <a:srgbClr val="003300"/>
                </a:solidFill>
                <a:ea typeface="Heiti TC Light"/>
                <a:cs typeface="Heiti TC Light"/>
              </a:rPr>
              <a:t>kcb</a:t>
            </a:r>
            <a:r>
              <a:rPr lang="en-US" sz="1700" dirty="0" smtClean="0">
                <a:solidFill>
                  <a:srgbClr val="003300"/>
                </a:solidFill>
                <a:ea typeface="Heiti TC Light"/>
                <a:cs typeface="Heiti TC Light"/>
              </a:rPr>
              <a:t>.</a:t>
            </a:r>
          </a:p>
          <a:p>
            <a:pPr marL="682625" indent="-163513" algn="l">
              <a:buNone/>
            </a:pPr>
            <a:r>
              <a:rPr lang="en-US" sz="1700" dirty="0">
                <a:solidFill>
                  <a:srgbClr val="003300"/>
                </a:solidFill>
                <a:ea typeface="Heiti TC Light"/>
                <a:cs typeface="Heiti TC Light"/>
              </a:rPr>
              <a:t>* </a:t>
            </a:r>
            <a:r>
              <a:rPr lang="zh-TW" altLang="en-US" sz="1700" dirty="0" smtClean="0">
                <a:solidFill>
                  <a:srgbClr val="003300"/>
                </a:solidFill>
                <a:ea typeface="Heiti TC Light"/>
                <a:cs typeface="Heiti TC Light"/>
              </a:rPr>
              <a:t>顧客推薦其他</a:t>
            </a:r>
            <a:r>
              <a:rPr lang="zh-TW" altLang="en-US" sz="1700" dirty="0">
                <a:solidFill>
                  <a:srgbClr val="003300"/>
                </a:solidFill>
                <a:ea typeface="Heiti TC Light"/>
                <a:cs typeface="Heiti TC Light"/>
              </a:rPr>
              <a:t>顧客到</a:t>
            </a:r>
            <a:r>
              <a:rPr lang="en-US" altLang="zh-TW" sz="1700" dirty="0">
                <a:solidFill>
                  <a:srgbClr val="003300"/>
                </a:solidFill>
                <a:ea typeface="Heiti TC Light"/>
                <a:cs typeface="Heiti TC Light"/>
              </a:rPr>
              <a:t>HK.SHOP.COM</a:t>
            </a:r>
            <a:r>
              <a:rPr lang="zh-TW" altLang="en-US" sz="1700" dirty="0">
                <a:solidFill>
                  <a:srgbClr val="003300"/>
                </a:solidFill>
                <a:ea typeface="Heiti TC Light"/>
                <a:cs typeface="Heiti TC Light"/>
              </a:rPr>
              <a:t>購物可以賺取現金回贈</a:t>
            </a:r>
            <a:r>
              <a:rPr lang="en-US" sz="1700" dirty="0" smtClean="0">
                <a:solidFill>
                  <a:srgbClr val="003300"/>
                </a:solidFill>
                <a:ea typeface="Heiti TC Light"/>
                <a:cs typeface="Heiti TC Light"/>
              </a:rPr>
              <a:t>Customers </a:t>
            </a:r>
            <a:r>
              <a:rPr lang="en-US" sz="1700" dirty="0">
                <a:solidFill>
                  <a:srgbClr val="003300"/>
                </a:solidFill>
                <a:ea typeface="Heiti TC Light"/>
                <a:cs typeface="Heiti TC Light"/>
              </a:rPr>
              <a:t>get “PAID” (cashback) for </a:t>
            </a:r>
            <a:r>
              <a:rPr lang="en-US" sz="1700" dirty="0" smtClean="0">
                <a:solidFill>
                  <a:srgbClr val="003300"/>
                </a:solidFill>
                <a:ea typeface="Heiti TC Light"/>
                <a:cs typeface="Heiti TC Light"/>
              </a:rPr>
              <a:t>referring Customers to HK.SHOP.COM/</a:t>
            </a:r>
            <a:r>
              <a:rPr lang="en-US" sz="1700" dirty="0" err="1" smtClean="0">
                <a:solidFill>
                  <a:srgbClr val="003300"/>
                </a:solidFill>
                <a:ea typeface="Heiti TC Light"/>
                <a:cs typeface="Heiti TC Light"/>
              </a:rPr>
              <a:t>kcb</a:t>
            </a:r>
            <a:r>
              <a:rPr lang="en-US" sz="1700" dirty="0" smtClean="0">
                <a:solidFill>
                  <a:srgbClr val="003300"/>
                </a:solidFill>
                <a:ea typeface="Heiti TC Light"/>
                <a:cs typeface="Heiti TC Light"/>
              </a:rPr>
              <a:t> to do the same.</a:t>
            </a:r>
          </a:p>
          <a:p>
            <a:pPr marL="0" lvl="1" indent="0" algn="l">
              <a:buNone/>
            </a:pPr>
            <a:endParaRPr lang="en-US" sz="1300" dirty="0" smtClean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marL="514350" lvl="1" indent="-514350" algn="l">
              <a:buFont typeface="+mj-lt"/>
              <a:buAutoNum type="arabicPeriod" startAt="4"/>
            </a:pPr>
            <a:r>
              <a:rPr lang="zh-TW" altLang="en-US" sz="2600" dirty="0">
                <a:solidFill>
                  <a:srgbClr val="003300"/>
                </a:solidFill>
                <a:ea typeface="Heiti TC Light"/>
                <a:cs typeface="Heiti TC Light"/>
              </a:rPr>
              <a:t>鎖定最少</a:t>
            </a:r>
            <a:r>
              <a:rPr lang="en-US" altLang="zh-TW" sz="2600" dirty="0">
                <a:solidFill>
                  <a:srgbClr val="003300"/>
                </a:solidFill>
                <a:ea typeface="Heiti TC Light"/>
                <a:cs typeface="Heiti TC Light"/>
              </a:rPr>
              <a:t>2</a:t>
            </a:r>
            <a:r>
              <a:rPr lang="zh-TW" altLang="en-US" sz="2600" dirty="0">
                <a:solidFill>
                  <a:srgbClr val="003300"/>
                </a:solidFill>
                <a:ea typeface="Heiti TC Light"/>
                <a:cs typeface="Heiti TC Light"/>
              </a:rPr>
              <a:t>名潛</a:t>
            </a:r>
            <a:r>
              <a:rPr lang="zh-TW" altLang="en-US" sz="2600" dirty="0" smtClean="0">
                <a:solidFill>
                  <a:srgbClr val="003300"/>
                </a:solidFill>
                <a:ea typeface="Heiti TC Light"/>
                <a:cs typeface="Heiti TC Light"/>
              </a:rPr>
              <a:t>在夥伴，</a:t>
            </a:r>
            <a:r>
              <a:rPr lang="zh-TW" altLang="en-US" sz="2600" dirty="0">
                <a:solidFill>
                  <a:srgbClr val="003300"/>
                </a:solidFill>
                <a:ea typeface="Heiti TC Light"/>
                <a:cs typeface="Heiti TC Light"/>
              </a:rPr>
              <a:t>幫助他們依循上述方式，改變消費習慣，改善他們自己的財務狀況。 </a:t>
            </a:r>
            <a:r>
              <a:rPr lang="en-US" sz="2600" dirty="0" smtClean="0">
                <a:solidFill>
                  <a:srgbClr val="003300"/>
                </a:solidFill>
                <a:ea typeface="Heiti TC Light"/>
                <a:cs typeface="Heiti TC Light"/>
              </a:rPr>
              <a:t>Identifying 2 or more individuals committed to improving their financial situation by performing Steps</a:t>
            </a:r>
            <a:r>
              <a:rPr lang="en-US" sz="2600" dirty="0">
                <a:solidFill>
                  <a:srgbClr val="003300"/>
                </a:solidFill>
                <a:ea typeface="Heiti TC Light"/>
                <a:cs typeface="Heiti TC Light"/>
              </a:rPr>
              <a:t> </a:t>
            </a:r>
            <a:r>
              <a:rPr lang="en-US" sz="2600" dirty="0" smtClean="0">
                <a:solidFill>
                  <a:srgbClr val="003300"/>
                </a:solidFill>
                <a:ea typeface="Heiti TC Light"/>
                <a:cs typeface="Heiti TC Light"/>
              </a:rPr>
              <a:t>1-4!</a:t>
            </a:r>
          </a:p>
          <a:p>
            <a:pPr marL="0" indent="0" algn="l">
              <a:buNone/>
            </a:pPr>
            <a:endParaRPr lang="en-US" dirty="0">
              <a:solidFill>
                <a:srgbClr val="003300"/>
              </a:solidFill>
              <a:ea typeface="Heiti TC Light"/>
              <a:cs typeface="Heiti TC Ligh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17625" y="12071"/>
            <a:ext cx="7826375" cy="886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000" b="1" dirty="0" smtClean="0">
                <a:solidFill>
                  <a:srgbClr val="003300"/>
                </a:solidFill>
                <a:ea typeface="Heiti TC Light"/>
                <a:cs typeface="Heiti TC Light"/>
              </a:rPr>
              <a:t>超連鎖</a:t>
            </a:r>
            <a:r>
              <a:rPr lang="en-US" sz="6000" b="1" dirty="0" smtClean="0">
                <a:solidFill>
                  <a:srgbClr val="003300"/>
                </a:solidFill>
                <a:ea typeface="Heiti TC Light"/>
                <a:cs typeface="Heiti TC Light"/>
              </a:rPr>
              <a:t>™ DNA</a:t>
            </a:r>
            <a:br>
              <a:rPr lang="en-US" sz="6000" b="1" dirty="0" smtClean="0">
                <a:solidFill>
                  <a:srgbClr val="003300"/>
                </a:solidFill>
                <a:ea typeface="Heiti TC Light"/>
                <a:cs typeface="Heiti TC Light"/>
              </a:rPr>
            </a:br>
            <a:r>
              <a:rPr lang="en-US" sz="4000" b="1" dirty="0" err="1">
                <a:solidFill>
                  <a:srgbClr val="003300"/>
                </a:solidFill>
                <a:ea typeface="Heiti TC Light"/>
                <a:cs typeface="Heiti TC Light"/>
              </a:rPr>
              <a:t>UnFranchise</a:t>
            </a:r>
            <a:r>
              <a:rPr lang="en-US" sz="4000" b="1" dirty="0">
                <a:solidFill>
                  <a:srgbClr val="003300"/>
                </a:solidFill>
                <a:ea typeface="Heiti TC Light"/>
                <a:cs typeface="Heiti TC Light"/>
              </a:rPr>
              <a:t>™ </a:t>
            </a:r>
            <a:r>
              <a:rPr lang="en-US" sz="4000" b="1" dirty="0" smtClean="0">
                <a:solidFill>
                  <a:srgbClr val="003300"/>
                </a:solidFill>
                <a:ea typeface="Heiti TC Light"/>
                <a:cs typeface="Heiti TC Light"/>
              </a:rPr>
              <a:t>DNA</a:t>
            </a:r>
            <a:endParaRPr lang="en-US" sz="3700" i="1" dirty="0">
              <a:solidFill>
                <a:srgbClr val="003300"/>
              </a:solidFill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39143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737300" y="896258"/>
            <a:ext cx="6400800" cy="1314450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購物年金可以創造永續的</a:t>
            </a:r>
            <a:r>
              <a:rPr lang="en-US" altLang="zh-TW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BV</a:t>
            </a:r>
            <a:r>
              <a:rPr lang="zh-TW" altLang="en-US" sz="2400" dirty="0">
                <a:solidFill>
                  <a:srgbClr val="003300"/>
                </a:solidFill>
                <a:ea typeface="Heiti TC Light"/>
                <a:cs typeface="Heiti TC Light"/>
              </a:rPr>
              <a:t>和</a:t>
            </a:r>
            <a:r>
              <a:rPr lang="en-US" altLang="zh-TW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IBV</a:t>
            </a:r>
            <a:r>
              <a:rPr lang="zh-TW" altLang="en-US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收入，而這正正就是業績紅利計劃的精髓。</a:t>
            </a:r>
            <a:endParaRPr lang="en-US" sz="2400" dirty="0" smtClean="0">
              <a:solidFill>
                <a:srgbClr val="003300"/>
              </a:solidFill>
              <a:ea typeface="Heiti TC Light"/>
              <a:cs typeface="Heiti TC Ligh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每位超連鎖店主要以成為「購物顧問」為目標。讓自己和顧</a:t>
            </a:r>
            <a:r>
              <a:rPr lang="zh-TW" altLang="en-US" sz="2400" dirty="0">
                <a:solidFill>
                  <a:srgbClr val="003300"/>
                </a:solidFill>
                <a:ea typeface="Heiti TC Light"/>
                <a:cs typeface="Heiti TC Light"/>
              </a:rPr>
              <a:t>客高效率地購買生活用品</a:t>
            </a:r>
            <a:r>
              <a:rPr lang="zh-TW" altLang="en-US" sz="2400" dirty="0" smtClean="0">
                <a:solidFill>
                  <a:srgbClr val="003300"/>
                </a:solidFill>
                <a:ea typeface="Heiti TC Light"/>
                <a:cs typeface="Heiti TC Light"/>
              </a:rPr>
              <a:t>！</a:t>
            </a:r>
            <a:endParaRPr lang="en-US" sz="2400" dirty="0" smtClean="0">
              <a:solidFill>
                <a:srgbClr val="003300"/>
              </a:solidFill>
              <a:ea typeface="Heiti TC Light"/>
              <a:cs typeface="Heiti TC Ligh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37300" y="2238417"/>
            <a:ext cx="7406700" cy="2038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457200" rtl="0" eaLnBrk="1" latinLnBrk="0" hangingPunct="1">
              <a:spcBef>
                <a:spcPct val="20000"/>
              </a:spcBef>
              <a:buFont typeface="+mj-lt"/>
              <a:buAutoNum type="arabicPeriod"/>
              <a:defRPr sz="2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457200" rtl="0" eaLnBrk="1" latinLnBrk="0" hangingPunct="1">
              <a:spcBef>
                <a:spcPct val="20000"/>
              </a:spcBef>
              <a:buFont typeface="+mj-lt"/>
              <a:buAutoNum type="alphaLcParenR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28850" indent="-400050" algn="l" defTabSz="457200" rtl="0" eaLnBrk="1" latinLnBrk="0" hangingPunct="1">
              <a:spcBef>
                <a:spcPct val="20000"/>
              </a:spcBef>
              <a:buFont typeface="+mj-lt"/>
              <a:buAutoNum type="romanUcPeriod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The result is the creation of a never-ending flow of BV and IBV, which is the lifeblood of the MPCP.</a:t>
            </a:r>
          </a:p>
          <a:p>
            <a:r>
              <a:rPr lang="en-US" sz="2000" dirty="0" smtClean="0">
                <a:solidFill>
                  <a:srgbClr val="003300"/>
                </a:solidFill>
                <a:ea typeface="Heiti TC Light"/>
                <a:cs typeface="Heiti TC Light"/>
              </a:rPr>
              <a:t>Each UFO’s objective is to become a “Shop Consultant”. Making the shopping experience for their household and the households of their customers as efficient as possible!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12071"/>
            <a:ext cx="7772400" cy="884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000" b="1" dirty="0" smtClean="0">
                <a:solidFill>
                  <a:srgbClr val="003300"/>
                </a:solidFill>
                <a:ea typeface="Heiti TC Light"/>
                <a:cs typeface="Heiti TC Light"/>
              </a:rPr>
              <a:t>超連鎖</a:t>
            </a:r>
            <a:r>
              <a:rPr lang="en-US" sz="6000" b="1" dirty="0" smtClean="0">
                <a:solidFill>
                  <a:srgbClr val="003300"/>
                </a:solidFill>
                <a:ea typeface="Heiti TC Light"/>
                <a:cs typeface="Heiti TC Light"/>
              </a:rPr>
              <a:t>™ DNA</a:t>
            </a:r>
            <a:br>
              <a:rPr lang="en-US" sz="6000" b="1" dirty="0" smtClean="0">
                <a:solidFill>
                  <a:srgbClr val="003300"/>
                </a:solidFill>
                <a:ea typeface="Heiti TC Light"/>
                <a:cs typeface="Heiti TC Light"/>
              </a:rPr>
            </a:br>
            <a:r>
              <a:rPr lang="en-US" sz="4000" b="1" dirty="0" err="1">
                <a:solidFill>
                  <a:srgbClr val="003300"/>
                </a:solidFill>
                <a:ea typeface="Heiti TC Light"/>
                <a:cs typeface="Heiti TC Light"/>
              </a:rPr>
              <a:t>UnFranchise</a:t>
            </a:r>
            <a:r>
              <a:rPr lang="en-US" sz="4000" b="1" dirty="0">
                <a:solidFill>
                  <a:srgbClr val="003300"/>
                </a:solidFill>
                <a:ea typeface="Heiti TC Light"/>
                <a:cs typeface="Heiti TC Light"/>
              </a:rPr>
              <a:t>™ </a:t>
            </a:r>
            <a:r>
              <a:rPr lang="en-US" sz="4000" b="1" dirty="0" smtClean="0">
                <a:solidFill>
                  <a:srgbClr val="003300"/>
                </a:solidFill>
                <a:ea typeface="Heiti TC Light"/>
                <a:cs typeface="Heiti TC Light"/>
              </a:rPr>
              <a:t>DNA</a:t>
            </a:r>
            <a:endParaRPr lang="en-US" sz="3700" i="1" dirty="0">
              <a:solidFill>
                <a:srgbClr val="003300"/>
              </a:solidFill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27474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255821" y="1125914"/>
            <a:ext cx="6599706" cy="2604390"/>
            <a:chOff x="1255821" y="1539719"/>
            <a:chExt cx="6599706" cy="3472520"/>
          </a:xfrm>
        </p:grpSpPr>
        <p:pic>
          <p:nvPicPr>
            <p:cNvPr id="9" name="Picture 2" descr="1-str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21" y="1539719"/>
              <a:ext cx="6599706" cy="347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" name="Group 19"/>
            <p:cNvGrpSpPr/>
            <p:nvPr/>
          </p:nvGrpSpPr>
          <p:grpSpPr>
            <a:xfrm>
              <a:off x="1742173" y="2396694"/>
              <a:ext cx="434613" cy="1847815"/>
              <a:chOff x="1742173" y="2396694"/>
              <a:chExt cx="434613" cy="184781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742173" y="2396694"/>
                <a:ext cx="43060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srgbClr val="6D6D6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Heiti TC Light"/>
                    <a:cs typeface="Heiti TC Light"/>
                  </a:rPr>
                  <a:t>C -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742173" y="2733397"/>
                <a:ext cx="43060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srgbClr val="6D6D6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Heiti TC Light"/>
                    <a:cs typeface="Heiti TC Light"/>
                  </a:rPr>
                  <a:t>C -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746184" y="3083479"/>
                <a:ext cx="43060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srgbClr val="6D6D6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Heiti TC Light"/>
                    <a:cs typeface="Heiti TC Light"/>
                  </a:rPr>
                  <a:t>C -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742173" y="3752066"/>
                <a:ext cx="43060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srgbClr val="6D6D6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Heiti TC Light"/>
                    <a:cs typeface="Heiti TC Light"/>
                  </a:rPr>
                  <a:t>C -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746184" y="3414124"/>
                <a:ext cx="43060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srgbClr val="6D6D6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Heiti TC Light"/>
                    <a:cs typeface="Heiti TC Light"/>
                  </a:rPr>
                  <a:t>C -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7107459" y="2312929"/>
              <a:ext cx="445157" cy="1847815"/>
              <a:chOff x="1894573" y="2549094"/>
              <a:chExt cx="445157" cy="1847815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1894573" y="2549094"/>
                <a:ext cx="44114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srgbClr val="51515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Heiti TC Light"/>
                    <a:cs typeface="Heiti TC Light"/>
                  </a:rPr>
                  <a:t>- C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894573" y="2885797"/>
                <a:ext cx="44114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srgbClr val="51515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Heiti TC Light"/>
                    <a:cs typeface="Heiti TC Light"/>
                  </a:rPr>
                  <a:t>- C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898584" y="3235879"/>
                <a:ext cx="44114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srgbClr val="51515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Heiti TC Light"/>
                    <a:cs typeface="Heiti TC Light"/>
                  </a:rPr>
                  <a:t>- C 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894573" y="3904466"/>
                <a:ext cx="44114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srgbClr val="51515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Heiti TC Light"/>
                    <a:cs typeface="Heiti TC Light"/>
                  </a:rPr>
                  <a:t>- C 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898584" y="3566524"/>
                <a:ext cx="44114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srgbClr val="51515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Heiti TC Light"/>
                    <a:cs typeface="Heiti TC Light"/>
                  </a:rPr>
                  <a:t>- C </a:t>
                </a:r>
              </a:p>
            </p:txBody>
          </p:sp>
        </p:grpSp>
      </p:grpSp>
      <p:sp>
        <p:nvSpPr>
          <p:cNvPr id="22" name="Title 1"/>
          <p:cNvSpPr txBox="1">
            <a:spLocks/>
          </p:cNvSpPr>
          <p:nvPr/>
        </p:nvSpPr>
        <p:spPr>
          <a:xfrm>
            <a:off x="1371600" y="12071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000" b="1" dirty="0" smtClean="0">
                <a:solidFill>
                  <a:srgbClr val="003300"/>
                </a:solidFill>
                <a:ea typeface="Heiti TC Light"/>
                <a:cs typeface="Heiti TC Light"/>
              </a:rPr>
              <a:t>超連鎖</a:t>
            </a:r>
            <a:r>
              <a:rPr lang="en-US" sz="6000" b="1" dirty="0" smtClean="0">
                <a:solidFill>
                  <a:srgbClr val="003300"/>
                </a:solidFill>
                <a:ea typeface="Heiti TC Light"/>
                <a:cs typeface="Heiti TC Light"/>
              </a:rPr>
              <a:t>™ DNA</a:t>
            </a:r>
            <a:br>
              <a:rPr lang="en-US" sz="6000" b="1" dirty="0" smtClean="0">
                <a:solidFill>
                  <a:srgbClr val="003300"/>
                </a:solidFill>
                <a:ea typeface="Heiti TC Light"/>
                <a:cs typeface="Heiti TC Light"/>
              </a:rPr>
            </a:br>
            <a:r>
              <a:rPr lang="en-US" sz="4000" b="1" dirty="0" err="1">
                <a:solidFill>
                  <a:srgbClr val="003300"/>
                </a:solidFill>
                <a:ea typeface="Heiti TC Light"/>
                <a:cs typeface="Heiti TC Light"/>
              </a:rPr>
              <a:t>UnFranchise</a:t>
            </a:r>
            <a:r>
              <a:rPr lang="en-US" sz="4000" b="1" dirty="0">
                <a:solidFill>
                  <a:srgbClr val="003300"/>
                </a:solidFill>
                <a:ea typeface="Heiti TC Light"/>
                <a:cs typeface="Heiti TC Light"/>
              </a:rPr>
              <a:t>™ </a:t>
            </a:r>
            <a:r>
              <a:rPr lang="en-US" sz="4000" b="1" dirty="0" smtClean="0">
                <a:solidFill>
                  <a:srgbClr val="003300"/>
                </a:solidFill>
                <a:ea typeface="Heiti TC Light"/>
                <a:cs typeface="Heiti TC Light"/>
              </a:rPr>
              <a:t>DNA</a:t>
            </a:r>
            <a:endParaRPr lang="en-US" sz="3700" i="1" dirty="0">
              <a:solidFill>
                <a:srgbClr val="003300"/>
              </a:solidFill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331291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7str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16667" r="10001" b="36458"/>
          <a:stretch>
            <a:fillRect/>
          </a:stretch>
        </p:blipFill>
        <p:spPr bwMode="auto">
          <a:xfrm>
            <a:off x="-28875" y="622382"/>
            <a:ext cx="9096127" cy="399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" name="Group 81"/>
          <p:cNvGrpSpPr/>
          <p:nvPr/>
        </p:nvGrpSpPr>
        <p:grpSpPr>
          <a:xfrm>
            <a:off x="237435" y="1022002"/>
            <a:ext cx="8480661" cy="2991789"/>
            <a:chOff x="237428" y="1883221"/>
            <a:chExt cx="8480661" cy="3029409"/>
          </a:xfrm>
        </p:grpSpPr>
        <p:grpSp>
          <p:nvGrpSpPr>
            <p:cNvPr id="3" name="Group 2"/>
            <p:cNvGrpSpPr/>
            <p:nvPr/>
          </p:nvGrpSpPr>
          <p:grpSpPr>
            <a:xfrm>
              <a:off x="3157088" y="1905806"/>
              <a:ext cx="346166" cy="961007"/>
              <a:chOff x="3157088" y="1886556"/>
              <a:chExt cx="346166" cy="961007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3157088" y="1886556"/>
                <a:ext cx="321297" cy="249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Heiti TC Light"/>
                    <a:cs typeface="Heiti TC Light"/>
                  </a:rPr>
                  <a:t>C - </a:t>
                </a: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3172331" y="2069319"/>
                <a:ext cx="321297" cy="249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Heiti TC Light"/>
                    <a:cs typeface="Heiti TC Light"/>
                  </a:rPr>
                  <a:t>C - 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178739" y="2261595"/>
                <a:ext cx="321297" cy="249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Heiti TC Light"/>
                    <a:cs typeface="Heiti TC Light"/>
                  </a:rPr>
                  <a:t>C - 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181956" y="2444358"/>
                <a:ext cx="321297" cy="249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Heiti TC Light"/>
                    <a:cs typeface="Heiti TC Light"/>
                  </a:rPr>
                  <a:t>C - 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181957" y="2598246"/>
                <a:ext cx="321297" cy="249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Heiti TC Light"/>
                    <a:cs typeface="Heiti TC Light"/>
                  </a:rPr>
                  <a:t>C - 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684423" y="3205216"/>
              <a:ext cx="334960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C -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02073" y="3319116"/>
              <a:ext cx="334960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C -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02073" y="3434617"/>
              <a:ext cx="334960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C -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11698" y="3530867"/>
              <a:ext cx="334960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C -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11698" y="3627119"/>
              <a:ext cx="334960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C -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37428" y="4183788"/>
              <a:ext cx="334960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C -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7053" y="4430171"/>
              <a:ext cx="334960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C -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7428" y="4304967"/>
              <a:ext cx="334960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C -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7053" y="4532101"/>
              <a:ext cx="334960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C -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47053" y="4647730"/>
              <a:ext cx="334960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C -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35363" y="3176342"/>
              <a:ext cx="338554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- C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752702" y="3317381"/>
              <a:ext cx="334960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C -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762327" y="3415367"/>
              <a:ext cx="334960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C -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71952" y="3538888"/>
              <a:ext cx="334960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C -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771952" y="3632927"/>
              <a:ext cx="334960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C -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16587" y="4183788"/>
              <a:ext cx="334960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C -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716629" y="4309042"/>
              <a:ext cx="334960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C -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723129" y="4430171"/>
              <a:ext cx="334960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C -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713544" y="4526553"/>
              <a:ext cx="334960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C -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723169" y="4636423"/>
              <a:ext cx="334960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C -</a:t>
              </a: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6148943" y="1883221"/>
              <a:ext cx="346166" cy="961009"/>
              <a:chOff x="3157088" y="1886556"/>
              <a:chExt cx="346166" cy="961009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3157088" y="1886556"/>
                <a:ext cx="321297" cy="249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Heiti TC Light"/>
                    <a:cs typeface="Heiti TC Light"/>
                  </a:rPr>
                  <a:t>- C  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172331" y="2069319"/>
                <a:ext cx="321297" cy="249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Heiti TC Light"/>
                    <a:cs typeface="Heiti TC Light"/>
                  </a:rPr>
                  <a:t>- C  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178739" y="2261596"/>
                <a:ext cx="321297" cy="249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Heiti TC Light"/>
                    <a:cs typeface="Heiti TC Light"/>
                  </a:rPr>
                  <a:t>- C  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181956" y="2444360"/>
                <a:ext cx="321297" cy="249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Heiti TC Light"/>
                    <a:cs typeface="Heiti TC Light"/>
                  </a:rPr>
                  <a:t>- C  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181957" y="2598248"/>
                <a:ext cx="321297" cy="249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Heiti TC Light"/>
                    <a:cs typeface="Heiti TC Light"/>
                  </a:rPr>
                  <a:t>- C  </a:t>
                </a: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3444988" y="3284561"/>
              <a:ext cx="338554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- C 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444990" y="3396117"/>
              <a:ext cx="338554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- C 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28957" y="3507672"/>
              <a:ext cx="338554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- C 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428957" y="3596640"/>
              <a:ext cx="338554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- C 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752702" y="3205217"/>
              <a:ext cx="334960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C -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19789" y="4168562"/>
              <a:ext cx="338554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- C 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029414" y="4370991"/>
              <a:ext cx="338554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- C 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011764" y="4280118"/>
              <a:ext cx="338554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- C 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021389" y="4492173"/>
              <a:ext cx="338554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- C 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021389" y="4609233"/>
              <a:ext cx="338554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- C 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954463" y="4160362"/>
              <a:ext cx="338554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- C 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228453" y="4163188"/>
              <a:ext cx="334960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C -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228453" y="4276091"/>
              <a:ext cx="334960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C -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228453" y="4376498"/>
              <a:ext cx="334960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C -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225152" y="4486369"/>
              <a:ext cx="334960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C -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220332" y="4622977"/>
              <a:ext cx="334960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C -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954463" y="4269147"/>
              <a:ext cx="338554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- C 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954463" y="4373418"/>
              <a:ext cx="338554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- C 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960850" y="4488053"/>
              <a:ext cx="338554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- C 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960850" y="4607757"/>
              <a:ext cx="338554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- C 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350306" y="4196092"/>
              <a:ext cx="338554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- C 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359787" y="4296671"/>
              <a:ext cx="338554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- C 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361569" y="4411922"/>
              <a:ext cx="338554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- C 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364688" y="4516927"/>
              <a:ext cx="338554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- C 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369457" y="4617173"/>
              <a:ext cx="338554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- C 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379535" y="4182644"/>
              <a:ext cx="338554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- C 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379535" y="4288398"/>
              <a:ext cx="338554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- C 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379535" y="4402147"/>
              <a:ext cx="338554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- C 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379535" y="4510157"/>
              <a:ext cx="338554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- C 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379535" y="4608009"/>
              <a:ext cx="338554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- C 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552707" y="3169062"/>
              <a:ext cx="338554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- C 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552707" y="3270337"/>
              <a:ext cx="338554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- C 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562332" y="3380201"/>
              <a:ext cx="338554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- C 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562332" y="3492367"/>
              <a:ext cx="338554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- C 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562332" y="3602319"/>
              <a:ext cx="338554" cy="264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dirty="0">
                  <a:solidFill>
                    <a:prstClr val="black"/>
                  </a:solidFill>
                  <a:ea typeface="Heiti TC Light"/>
                  <a:cs typeface="Heiti TC Light"/>
                </a:rPr>
                <a:t>- C </a:t>
              </a:r>
            </a:p>
          </p:txBody>
        </p:sp>
      </p:grp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371600" y="2980297"/>
            <a:ext cx="6400800" cy="1598053"/>
          </a:xfrm>
        </p:spPr>
        <p:txBody>
          <a:bodyPr/>
          <a:lstStyle/>
          <a:p>
            <a:endParaRPr lang="en-US">
              <a:ea typeface="Heiti TC Light"/>
              <a:cs typeface="Heiti TC Light"/>
            </a:endParaRPr>
          </a:p>
        </p:txBody>
      </p:sp>
      <p:sp>
        <p:nvSpPr>
          <p:cNvPr id="83" name="Title 1"/>
          <p:cNvSpPr txBox="1">
            <a:spLocks/>
          </p:cNvSpPr>
          <p:nvPr/>
        </p:nvSpPr>
        <p:spPr>
          <a:xfrm>
            <a:off x="1171936" y="-46786"/>
            <a:ext cx="7772400" cy="95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000" b="1" dirty="0" smtClean="0">
                <a:solidFill>
                  <a:srgbClr val="003300"/>
                </a:solidFill>
                <a:ea typeface="Heiti TC Light"/>
                <a:cs typeface="Heiti TC Light"/>
              </a:rPr>
              <a:t>超連鎖</a:t>
            </a:r>
            <a:r>
              <a:rPr lang="en-US" sz="6000" b="1" dirty="0" smtClean="0">
                <a:solidFill>
                  <a:srgbClr val="003300"/>
                </a:solidFill>
                <a:ea typeface="Heiti TC Light"/>
                <a:cs typeface="Heiti TC Light"/>
              </a:rPr>
              <a:t>™ DNA</a:t>
            </a:r>
            <a:br>
              <a:rPr lang="en-US" sz="6000" b="1" dirty="0" smtClean="0">
                <a:solidFill>
                  <a:srgbClr val="003300"/>
                </a:solidFill>
                <a:ea typeface="Heiti TC Light"/>
                <a:cs typeface="Heiti TC Light"/>
              </a:rPr>
            </a:br>
            <a:r>
              <a:rPr lang="en-US" sz="4000" b="1" dirty="0" err="1">
                <a:solidFill>
                  <a:srgbClr val="003300"/>
                </a:solidFill>
                <a:ea typeface="Heiti TC Light"/>
                <a:cs typeface="Heiti TC Light"/>
              </a:rPr>
              <a:t>UnFranchise</a:t>
            </a:r>
            <a:r>
              <a:rPr lang="en-US" sz="4000" b="1" dirty="0">
                <a:solidFill>
                  <a:srgbClr val="003300"/>
                </a:solidFill>
                <a:ea typeface="Heiti TC Light"/>
                <a:cs typeface="Heiti TC Light"/>
              </a:rPr>
              <a:t>™ </a:t>
            </a:r>
            <a:r>
              <a:rPr lang="en-US" sz="4000" b="1" dirty="0" smtClean="0">
                <a:solidFill>
                  <a:srgbClr val="003300"/>
                </a:solidFill>
                <a:ea typeface="Heiti TC Light"/>
                <a:cs typeface="Heiti TC Light"/>
              </a:rPr>
              <a:t>DNA</a:t>
            </a:r>
            <a:endParaRPr lang="en-US" sz="3700" i="1" dirty="0">
              <a:solidFill>
                <a:srgbClr val="003300"/>
              </a:solidFill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307520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7872" y="-1151905"/>
            <a:ext cx="9096382" cy="6295406"/>
            <a:chOff x="0" y="0"/>
            <a:chExt cx="9144255" cy="6858000"/>
          </a:xfrm>
        </p:grpSpPr>
        <p:sp>
          <p:nvSpPr>
            <p:cNvPr id="6756354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080" name="Picture 5" descr="7stro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67" t="16667" r="10001" b="36458"/>
            <a:stretch>
              <a:fillRect/>
            </a:stretch>
          </p:blipFill>
          <p:spPr bwMode="auto">
            <a:xfrm>
              <a:off x="255" y="1915225"/>
              <a:ext cx="9144000" cy="437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81" name="Group 7"/>
            <p:cNvGrpSpPr>
              <a:grpSpLocks noChangeAspect="1"/>
            </p:cNvGrpSpPr>
            <p:nvPr/>
          </p:nvGrpSpPr>
          <p:grpSpPr bwMode="auto">
            <a:xfrm>
              <a:off x="3211513" y="2514600"/>
              <a:ext cx="214312" cy="106363"/>
              <a:chOff x="1849" y="864"/>
              <a:chExt cx="203" cy="82"/>
            </a:xfrm>
          </p:grpSpPr>
          <p:sp>
            <p:nvSpPr>
              <p:cNvPr id="6756360" name="Freeform 8"/>
              <p:cNvSpPr>
                <a:spLocks noChangeAspect="1"/>
              </p:cNvSpPr>
              <p:nvPr/>
            </p:nvSpPr>
            <p:spPr bwMode="auto">
              <a:xfrm>
                <a:off x="1851" y="864"/>
                <a:ext cx="57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361" name="Rectangle 9"/>
              <p:cNvSpPr>
                <a:spLocks noChangeAspect="1" noChangeArrowheads="1"/>
              </p:cNvSpPr>
              <p:nvPr/>
            </p:nvSpPr>
            <p:spPr bwMode="auto">
              <a:xfrm>
                <a:off x="1968" y="897"/>
                <a:ext cx="84" cy="1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082" name="Group 10"/>
            <p:cNvGrpSpPr>
              <a:grpSpLocks noChangeAspect="1"/>
            </p:cNvGrpSpPr>
            <p:nvPr/>
          </p:nvGrpSpPr>
          <p:grpSpPr bwMode="auto">
            <a:xfrm>
              <a:off x="3203575" y="2709863"/>
              <a:ext cx="214313" cy="106362"/>
              <a:chOff x="1849" y="864"/>
              <a:chExt cx="203" cy="82"/>
            </a:xfrm>
          </p:grpSpPr>
          <p:sp>
            <p:nvSpPr>
              <p:cNvPr id="6756363" name="Freeform 11"/>
              <p:cNvSpPr>
                <a:spLocks noChangeAspect="1"/>
              </p:cNvSpPr>
              <p:nvPr/>
            </p:nvSpPr>
            <p:spPr bwMode="auto">
              <a:xfrm>
                <a:off x="1849" y="864"/>
                <a:ext cx="59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364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1968" y="897"/>
                <a:ext cx="84" cy="1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083" name="Group 13"/>
            <p:cNvGrpSpPr>
              <a:grpSpLocks noChangeAspect="1"/>
            </p:cNvGrpSpPr>
            <p:nvPr/>
          </p:nvGrpSpPr>
          <p:grpSpPr bwMode="auto">
            <a:xfrm>
              <a:off x="3203575" y="3071813"/>
              <a:ext cx="214313" cy="106362"/>
              <a:chOff x="1849" y="864"/>
              <a:chExt cx="203" cy="82"/>
            </a:xfrm>
          </p:grpSpPr>
          <p:sp>
            <p:nvSpPr>
              <p:cNvPr id="6756366" name="Freeform 14"/>
              <p:cNvSpPr>
                <a:spLocks noChangeAspect="1"/>
              </p:cNvSpPr>
              <p:nvPr/>
            </p:nvSpPr>
            <p:spPr bwMode="auto">
              <a:xfrm>
                <a:off x="1849" y="862"/>
                <a:ext cx="59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367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1968" y="897"/>
                <a:ext cx="84" cy="1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084" name="Group 16"/>
            <p:cNvGrpSpPr>
              <a:grpSpLocks noChangeAspect="1"/>
            </p:cNvGrpSpPr>
            <p:nvPr/>
          </p:nvGrpSpPr>
          <p:grpSpPr bwMode="auto">
            <a:xfrm>
              <a:off x="3205163" y="3246438"/>
              <a:ext cx="214312" cy="106362"/>
              <a:chOff x="1849" y="864"/>
              <a:chExt cx="203" cy="82"/>
            </a:xfrm>
          </p:grpSpPr>
          <p:sp>
            <p:nvSpPr>
              <p:cNvPr id="6756369" name="Freeform 17"/>
              <p:cNvSpPr>
                <a:spLocks noChangeAspect="1"/>
              </p:cNvSpPr>
              <p:nvPr/>
            </p:nvSpPr>
            <p:spPr bwMode="auto">
              <a:xfrm>
                <a:off x="1851" y="864"/>
                <a:ext cx="57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370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1968" y="897"/>
                <a:ext cx="84" cy="1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085" name="Group 19"/>
            <p:cNvGrpSpPr>
              <a:grpSpLocks noChangeAspect="1"/>
            </p:cNvGrpSpPr>
            <p:nvPr/>
          </p:nvGrpSpPr>
          <p:grpSpPr bwMode="auto">
            <a:xfrm>
              <a:off x="3200400" y="2886075"/>
              <a:ext cx="214313" cy="106363"/>
              <a:chOff x="1849" y="864"/>
              <a:chExt cx="203" cy="82"/>
            </a:xfrm>
          </p:grpSpPr>
          <p:sp>
            <p:nvSpPr>
              <p:cNvPr id="6756372" name="Freeform 20"/>
              <p:cNvSpPr>
                <a:spLocks noChangeAspect="1"/>
              </p:cNvSpPr>
              <p:nvPr/>
            </p:nvSpPr>
            <p:spPr bwMode="auto">
              <a:xfrm>
                <a:off x="1849" y="864"/>
                <a:ext cx="59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373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1968" y="897"/>
                <a:ext cx="84" cy="1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086" name="Group 23"/>
            <p:cNvGrpSpPr>
              <a:grpSpLocks noChangeAspect="1"/>
            </p:cNvGrpSpPr>
            <p:nvPr/>
          </p:nvGrpSpPr>
          <p:grpSpPr bwMode="auto">
            <a:xfrm>
              <a:off x="6438900" y="2508250"/>
              <a:ext cx="185738" cy="107950"/>
              <a:chOff x="3731" y="950"/>
              <a:chExt cx="232" cy="106"/>
            </a:xfrm>
          </p:grpSpPr>
          <p:sp>
            <p:nvSpPr>
              <p:cNvPr id="6756376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3731" y="994"/>
                <a:ext cx="109" cy="14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377" name="Freeform 25"/>
              <p:cNvSpPr>
                <a:spLocks noChangeAspect="1"/>
              </p:cNvSpPr>
              <p:nvPr/>
            </p:nvSpPr>
            <p:spPr bwMode="auto">
              <a:xfrm>
                <a:off x="3888" y="950"/>
                <a:ext cx="42" cy="106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087" name="Group 26"/>
            <p:cNvGrpSpPr>
              <a:grpSpLocks noChangeAspect="1"/>
            </p:cNvGrpSpPr>
            <p:nvPr/>
          </p:nvGrpSpPr>
          <p:grpSpPr bwMode="auto">
            <a:xfrm>
              <a:off x="6438900" y="2692400"/>
              <a:ext cx="185738" cy="106363"/>
              <a:chOff x="3731" y="950"/>
              <a:chExt cx="232" cy="106"/>
            </a:xfrm>
          </p:grpSpPr>
          <p:sp>
            <p:nvSpPr>
              <p:cNvPr id="6756379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3731" y="993"/>
                <a:ext cx="109" cy="16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380" name="Freeform 28"/>
              <p:cNvSpPr>
                <a:spLocks noChangeAspect="1"/>
              </p:cNvSpPr>
              <p:nvPr/>
            </p:nvSpPr>
            <p:spPr bwMode="auto">
              <a:xfrm>
                <a:off x="3888" y="952"/>
                <a:ext cx="42" cy="103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088" name="Group 29"/>
            <p:cNvGrpSpPr>
              <a:grpSpLocks noChangeAspect="1"/>
            </p:cNvGrpSpPr>
            <p:nvPr/>
          </p:nvGrpSpPr>
          <p:grpSpPr bwMode="auto">
            <a:xfrm>
              <a:off x="6443663" y="2876550"/>
              <a:ext cx="185737" cy="107950"/>
              <a:chOff x="3731" y="950"/>
              <a:chExt cx="232" cy="106"/>
            </a:xfrm>
          </p:grpSpPr>
          <p:sp>
            <p:nvSpPr>
              <p:cNvPr id="6756382" name="Rectangle 30"/>
              <p:cNvSpPr>
                <a:spLocks noChangeAspect="1" noChangeArrowheads="1"/>
              </p:cNvSpPr>
              <p:nvPr/>
            </p:nvSpPr>
            <p:spPr bwMode="auto">
              <a:xfrm>
                <a:off x="3753" y="994"/>
                <a:ext cx="87" cy="14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383" name="Freeform 31"/>
              <p:cNvSpPr>
                <a:spLocks noChangeAspect="1"/>
              </p:cNvSpPr>
              <p:nvPr/>
            </p:nvSpPr>
            <p:spPr bwMode="auto">
              <a:xfrm>
                <a:off x="3888" y="950"/>
                <a:ext cx="75" cy="106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089" name="Group 32"/>
            <p:cNvGrpSpPr>
              <a:grpSpLocks noChangeAspect="1"/>
            </p:cNvGrpSpPr>
            <p:nvPr/>
          </p:nvGrpSpPr>
          <p:grpSpPr bwMode="auto">
            <a:xfrm>
              <a:off x="6438900" y="3060700"/>
              <a:ext cx="185738" cy="107950"/>
              <a:chOff x="3731" y="950"/>
              <a:chExt cx="232" cy="106"/>
            </a:xfrm>
          </p:grpSpPr>
          <p:sp>
            <p:nvSpPr>
              <p:cNvPr id="6756385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3731" y="994"/>
                <a:ext cx="109" cy="14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386" name="Freeform 34"/>
              <p:cNvSpPr>
                <a:spLocks noChangeAspect="1"/>
              </p:cNvSpPr>
              <p:nvPr/>
            </p:nvSpPr>
            <p:spPr bwMode="auto">
              <a:xfrm>
                <a:off x="3888" y="950"/>
                <a:ext cx="42" cy="106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090" name="Group 35"/>
            <p:cNvGrpSpPr>
              <a:grpSpLocks noChangeAspect="1"/>
            </p:cNvGrpSpPr>
            <p:nvPr/>
          </p:nvGrpSpPr>
          <p:grpSpPr bwMode="auto">
            <a:xfrm>
              <a:off x="6438900" y="3244850"/>
              <a:ext cx="185738" cy="107950"/>
              <a:chOff x="3731" y="950"/>
              <a:chExt cx="232" cy="106"/>
            </a:xfrm>
          </p:grpSpPr>
          <p:sp>
            <p:nvSpPr>
              <p:cNvPr id="6756388" name="Rectangle 36"/>
              <p:cNvSpPr>
                <a:spLocks noChangeAspect="1" noChangeArrowheads="1"/>
              </p:cNvSpPr>
              <p:nvPr/>
            </p:nvSpPr>
            <p:spPr bwMode="auto">
              <a:xfrm>
                <a:off x="3731" y="994"/>
                <a:ext cx="109" cy="14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389" name="Freeform 37"/>
              <p:cNvSpPr>
                <a:spLocks noChangeAspect="1"/>
              </p:cNvSpPr>
              <p:nvPr/>
            </p:nvSpPr>
            <p:spPr bwMode="auto">
              <a:xfrm>
                <a:off x="3888" y="950"/>
                <a:ext cx="42" cy="106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091" name="Group 39"/>
            <p:cNvGrpSpPr>
              <a:grpSpLocks noChangeAspect="1"/>
            </p:cNvGrpSpPr>
            <p:nvPr/>
          </p:nvGrpSpPr>
          <p:grpSpPr bwMode="auto">
            <a:xfrm>
              <a:off x="1763713" y="3814763"/>
              <a:ext cx="138112" cy="68262"/>
              <a:chOff x="1849" y="864"/>
              <a:chExt cx="203" cy="82"/>
            </a:xfrm>
          </p:grpSpPr>
          <p:sp>
            <p:nvSpPr>
              <p:cNvPr id="6756392" name="Freeform 40"/>
              <p:cNvSpPr>
                <a:spLocks noChangeAspect="1"/>
              </p:cNvSpPr>
              <p:nvPr/>
            </p:nvSpPr>
            <p:spPr bwMode="auto">
              <a:xfrm>
                <a:off x="1849" y="864"/>
                <a:ext cx="58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393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1968" y="896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092" name="Group 42"/>
            <p:cNvGrpSpPr>
              <a:grpSpLocks noChangeAspect="1"/>
            </p:cNvGrpSpPr>
            <p:nvPr/>
          </p:nvGrpSpPr>
          <p:grpSpPr bwMode="auto">
            <a:xfrm>
              <a:off x="1758950" y="3940175"/>
              <a:ext cx="138113" cy="68263"/>
              <a:chOff x="1849" y="864"/>
              <a:chExt cx="203" cy="82"/>
            </a:xfrm>
          </p:grpSpPr>
          <p:sp>
            <p:nvSpPr>
              <p:cNvPr id="6756395" name="Freeform 43"/>
              <p:cNvSpPr>
                <a:spLocks noChangeAspect="1"/>
              </p:cNvSpPr>
              <p:nvPr/>
            </p:nvSpPr>
            <p:spPr bwMode="auto">
              <a:xfrm>
                <a:off x="1849" y="864"/>
                <a:ext cx="58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396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1968" y="896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093" name="Group 45"/>
            <p:cNvGrpSpPr>
              <a:grpSpLocks noChangeAspect="1"/>
            </p:cNvGrpSpPr>
            <p:nvPr/>
          </p:nvGrpSpPr>
          <p:grpSpPr bwMode="auto">
            <a:xfrm>
              <a:off x="1758950" y="4173538"/>
              <a:ext cx="138113" cy="68262"/>
              <a:chOff x="1849" y="864"/>
              <a:chExt cx="203" cy="82"/>
            </a:xfrm>
          </p:grpSpPr>
          <p:sp>
            <p:nvSpPr>
              <p:cNvPr id="6756398" name="Freeform 46"/>
              <p:cNvSpPr>
                <a:spLocks noChangeAspect="1"/>
              </p:cNvSpPr>
              <p:nvPr/>
            </p:nvSpPr>
            <p:spPr bwMode="auto">
              <a:xfrm>
                <a:off x="1849" y="860"/>
                <a:ext cx="58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399" name="Rectangle 47"/>
              <p:cNvSpPr>
                <a:spLocks noChangeAspect="1" noChangeArrowheads="1"/>
              </p:cNvSpPr>
              <p:nvPr/>
            </p:nvSpPr>
            <p:spPr bwMode="auto">
              <a:xfrm>
                <a:off x="1968" y="896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094" name="Group 48"/>
            <p:cNvGrpSpPr>
              <a:grpSpLocks noChangeAspect="1"/>
            </p:cNvGrpSpPr>
            <p:nvPr/>
          </p:nvGrpSpPr>
          <p:grpSpPr bwMode="auto">
            <a:xfrm>
              <a:off x="1760538" y="4286250"/>
              <a:ext cx="136525" cy="68263"/>
              <a:chOff x="1849" y="864"/>
              <a:chExt cx="203" cy="82"/>
            </a:xfrm>
          </p:grpSpPr>
          <p:sp>
            <p:nvSpPr>
              <p:cNvPr id="6756401" name="Freeform 49"/>
              <p:cNvSpPr>
                <a:spLocks noChangeAspect="1"/>
              </p:cNvSpPr>
              <p:nvPr/>
            </p:nvSpPr>
            <p:spPr bwMode="auto">
              <a:xfrm>
                <a:off x="1849" y="864"/>
                <a:ext cx="59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402" name="Rectangle 50"/>
              <p:cNvSpPr>
                <a:spLocks noChangeAspect="1" noChangeArrowheads="1"/>
              </p:cNvSpPr>
              <p:nvPr/>
            </p:nvSpPr>
            <p:spPr bwMode="auto">
              <a:xfrm>
                <a:off x="1967" y="896"/>
                <a:ext cx="85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095" name="Group 51"/>
            <p:cNvGrpSpPr>
              <a:grpSpLocks noChangeAspect="1"/>
            </p:cNvGrpSpPr>
            <p:nvPr/>
          </p:nvGrpSpPr>
          <p:grpSpPr bwMode="auto">
            <a:xfrm>
              <a:off x="1757363" y="4054475"/>
              <a:ext cx="138112" cy="68263"/>
              <a:chOff x="1849" y="864"/>
              <a:chExt cx="203" cy="82"/>
            </a:xfrm>
          </p:grpSpPr>
          <p:sp>
            <p:nvSpPr>
              <p:cNvPr id="6756404" name="Freeform 52"/>
              <p:cNvSpPr>
                <a:spLocks noChangeAspect="1"/>
              </p:cNvSpPr>
              <p:nvPr/>
            </p:nvSpPr>
            <p:spPr bwMode="auto">
              <a:xfrm>
                <a:off x="1849" y="864"/>
                <a:ext cx="58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405" name="Rectangle 53"/>
              <p:cNvSpPr>
                <a:spLocks noChangeAspect="1" noChangeArrowheads="1"/>
              </p:cNvSpPr>
              <p:nvPr/>
            </p:nvSpPr>
            <p:spPr bwMode="auto">
              <a:xfrm>
                <a:off x="1968" y="896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096" name="Group 55"/>
            <p:cNvGrpSpPr>
              <a:grpSpLocks noChangeAspect="1"/>
            </p:cNvGrpSpPr>
            <p:nvPr/>
          </p:nvGrpSpPr>
          <p:grpSpPr bwMode="auto">
            <a:xfrm>
              <a:off x="3657600" y="3810000"/>
              <a:ext cx="119063" cy="69850"/>
              <a:chOff x="3731" y="950"/>
              <a:chExt cx="232" cy="106"/>
            </a:xfrm>
          </p:grpSpPr>
          <p:sp>
            <p:nvSpPr>
              <p:cNvPr id="6756408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3731" y="993"/>
                <a:ext cx="108" cy="14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409" name="Freeform 57"/>
              <p:cNvSpPr>
                <a:spLocks noChangeAspect="1"/>
              </p:cNvSpPr>
              <p:nvPr/>
            </p:nvSpPr>
            <p:spPr bwMode="auto">
              <a:xfrm>
                <a:off x="3889" y="950"/>
                <a:ext cx="74" cy="106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097" name="Group 58"/>
            <p:cNvGrpSpPr>
              <a:grpSpLocks noChangeAspect="1"/>
            </p:cNvGrpSpPr>
            <p:nvPr/>
          </p:nvGrpSpPr>
          <p:grpSpPr bwMode="auto">
            <a:xfrm>
              <a:off x="3657600" y="3929063"/>
              <a:ext cx="119063" cy="68262"/>
              <a:chOff x="3731" y="950"/>
              <a:chExt cx="232" cy="106"/>
            </a:xfrm>
          </p:grpSpPr>
          <p:sp>
            <p:nvSpPr>
              <p:cNvPr id="6756411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3731" y="992"/>
                <a:ext cx="108" cy="1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412" name="Freeform 60"/>
              <p:cNvSpPr>
                <a:spLocks noChangeAspect="1"/>
              </p:cNvSpPr>
              <p:nvPr/>
            </p:nvSpPr>
            <p:spPr bwMode="auto">
              <a:xfrm>
                <a:off x="3889" y="950"/>
                <a:ext cx="74" cy="106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098" name="Group 61"/>
            <p:cNvGrpSpPr>
              <a:grpSpLocks noChangeAspect="1"/>
            </p:cNvGrpSpPr>
            <p:nvPr/>
          </p:nvGrpSpPr>
          <p:grpSpPr bwMode="auto">
            <a:xfrm>
              <a:off x="3660775" y="4048125"/>
              <a:ext cx="119063" cy="68263"/>
              <a:chOff x="3731" y="950"/>
              <a:chExt cx="232" cy="106"/>
            </a:xfrm>
          </p:grpSpPr>
          <p:sp>
            <p:nvSpPr>
              <p:cNvPr id="6756414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3731" y="992"/>
                <a:ext cx="108" cy="1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415" name="Freeform 63"/>
              <p:cNvSpPr>
                <a:spLocks noChangeAspect="1"/>
              </p:cNvSpPr>
              <p:nvPr/>
            </p:nvSpPr>
            <p:spPr bwMode="auto">
              <a:xfrm>
                <a:off x="3889" y="950"/>
                <a:ext cx="74" cy="106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099" name="Group 64"/>
            <p:cNvGrpSpPr>
              <a:grpSpLocks noChangeAspect="1"/>
            </p:cNvGrpSpPr>
            <p:nvPr/>
          </p:nvGrpSpPr>
          <p:grpSpPr bwMode="auto">
            <a:xfrm>
              <a:off x="3657600" y="4165600"/>
              <a:ext cx="119063" cy="69850"/>
              <a:chOff x="3731" y="950"/>
              <a:chExt cx="232" cy="106"/>
            </a:xfrm>
          </p:grpSpPr>
          <p:sp>
            <p:nvSpPr>
              <p:cNvPr id="6756417" name="Rectangle 65"/>
              <p:cNvSpPr>
                <a:spLocks noChangeAspect="1" noChangeArrowheads="1"/>
              </p:cNvSpPr>
              <p:nvPr/>
            </p:nvSpPr>
            <p:spPr bwMode="auto">
              <a:xfrm>
                <a:off x="3731" y="993"/>
                <a:ext cx="108" cy="14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418" name="Freeform 66"/>
              <p:cNvSpPr>
                <a:spLocks noChangeAspect="1"/>
              </p:cNvSpPr>
              <p:nvPr/>
            </p:nvSpPr>
            <p:spPr bwMode="auto">
              <a:xfrm>
                <a:off x="3889" y="950"/>
                <a:ext cx="74" cy="106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00" name="Group 67"/>
            <p:cNvGrpSpPr>
              <a:grpSpLocks noChangeAspect="1"/>
            </p:cNvGrpSpPr>
            <p:nvPr/>
          </p:nvGrpSpPr>
          <p:grpSpPr bwMode="auto">
            <a:xfrm>
              <a:off x="3657600" y="4284663"/>
              <a:ext cx="119063" cy="69850"/>
              <a:chOff x="3731" y="950"/>
              <a:chExt cx="232" cy="106"/>
            </a:xfrm>
          </p:grpSpPr>
          <p:sp>
            <p:nvSpPr>
              <p:cNvPr id="6756420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3731" y="993"/>
                <a:ext cx="108" cy="14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421" name="Freeform 69"/>
              <p:cNvSpPr>
                <a:spLocks noChangeAspect="1"/>
              </p:cNvSpPr>
              <p:nvPr/>
            </p:nvSpPr>
            <p:spPr bwMode="auto">
              <a:xfrm>
                <a:off x="3889" y="950"/>
                <a:ext cx="74" cy="106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01" name="Group 71"/>
            <p:cNvGrpSpPr>
              <a:grpSpLocks noChangeAspect="1"/>
            </p:cNvGrpSpPr>
            <p:nvPr/>
          </p:nvGrpSpPr>
          <p:grpSpPr bwMode="auto">
            <a:xfrm>
              <a:off x="5861050" y="3803650"/>
              <a:ext cx="138113" cy="68263"/>
              <a:chOff x="1849" y="864"/>
              <a:chExt cx="203" cy="82"/>
            </a:xfrm>
          </p:grpSpPr>
          <p:sp>
            <p:nvSpPr>
              <p:cNvPr id="6756424" name="Freeform 72"/>
              <p:cNvSpPr>
                <a:spLocks noChangeAspect="1"/>
              </p:cNvSpPr>
              <p:nvPr/>
            </p:nvSpPr>
            <p:spPr bwMode="auto">
              <a:xfrm>
                <a:off x="1849" y="864"/>
                <a:ext cx="58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425" name="Rectangle 73"/>
              <p:cNvSpPr>
                <a:spLocks noChangeAspect="1" noChangeArrowheads="1"/>
              </p:cNvSpPr>
              <p:nvPr/>
            </p:nvSpPr>
            <p:spPr bwMode="auto">
              <a:xfrm>
                <a:off x="1968" y="896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02" name="Group 74"/>
            <p:cNvGrpSpPr>
              <a:grpSpLocks noChangeAspect="1"/>
            </p:cNvGrpSpPr>
            <p:nvPr/>
          </p:nvGrpSpPr>
          <p:grpSpPr bwMode="auto">
            <a:xfrm>
              <a:off x="5856288" y="3929063"/>
              <a:ext cx="138112" cy="68262"/>
              <a:chOff x="1849" y="864"/>
              <a:chExt cx="203" cy="82"/>
            </a:xfrm>
          </p:grpSpPr>
          <p:sp>
            <p:nvSpPr>
              <p:cNvPr id="6756427" name="Freeform 75"/>
              <p:cNvSpPr>
                <a:spLocks noChangeAspect="1"/>
              </p:cNvSpPr>
              <p:nvPr/>
            </p:nvSpPr>
            <p:spPr bwMode="auto">
              <a:xfrm>
                <a:off x="1849" y="864"/>
                <a:ext cx="58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428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1968" y="896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03" name="Group 77"/>
            <p:cNvGrpSpPr>
              <a:grpSpLocks noChangeAspect="1"/>
            </p:cNvGrpSpPr>
            <p:nvPr/>
          </p:nvGrpSpPr>
          <p:grpSpPr bwMode="auto">
            <a:xfrm>
              <a:off x="5856288" y="4162425"/>
              <a:ext cx="138112" cy="68263"/>
              <a:chOff x="1849" y="864"/>
              <a:chExt cx="203" cy="82"/>
            </a:xfrm>
          </p:grpSpPr>
          <p:sp>
            <p:nvSpPr>
              <p:cNvPr id="6756430" name="Freeform 78"/>
              <p:cNvSpPr>
                <a:spLocks noChangeAspect="1"/>
              </p:cNvSpPr>
              <p:nvPr/>
            </p:nvSpPr>
            <p:spPr bwMode="auto">
              <a:xfrm>
                <a:off x="1849" y="860"/>
                <a:ext cx="58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431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1968" y="896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04" name="Group 80"/>
            <p:cNvGrpSpPr>
              <a:grpSpLocks noChangeAspect="1"/>
            </p:cNvGrpSpPr>
            <p:nvPr/>
          </p:nvGrpSpPr>
          <p:grpSpPr bwMode="auto">
            <a:xfrm>
              <a:off x="5857875" y="4275138"/>
              <a:ext cx="136525" cy="68262"/>
              <a:chOff x="1849" y="864"/>
              <a:chExt cx="203" cy="82"/>
            </a:xfrm>
          </p:grpSpPr>
          <p:sp>
            <p:nvSpPr>
              <p:cNvPr id="6756433" name="Freeform 81"/>
              <p:cNvSpPr>
                <a:spLocks noChangeAspect="1"/>
              </p:cNvSpPr>
              <p:nvPr/>
            </p:nvSpPr>
            <p:spPr bwMode="auto">
              <a:xfrm>
                <a:off x="1849" y="864"/>
                <a:ext cx="59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434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1967" y="896"/>
                <a:ext cx="85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05" name="Group 83"/>
            <p:cNvGrpSpPr>
              <a:grpSpLocks noChangeAspect="1"/>
            </p:cNvGrpSpPr>
            <p:nvPr/>
          </p:nvGrpSpPr>
          <p:grpSpPr bwMode="auto">
            <a:xfrm>
              <a:off x="5854700" y="4043363"/>
              <a:ext cx="138113" cy="68262"/>
              <a:chOff x="1849" y="864"/>
              <a:chExt cx="203" cy="82"/>
            </a:xfrm>
          </p:grpSpPr>
          <p:sp>
            <p:nvSpPr>
              <p:cNvPr id="6756436" name="Freeform 84"/>
              <p:cNvSpPr>
                <a:spLocks noChangeAspect="1"/>
              </p:cNvSpPr>
              <p:nvPr/>
            </p:nvSpPr>
            <p:spPr bwMode="auto">
              <a:xfrm>
                <a:off x="1849" y="864"/>
                <a:ext cx="58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437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1968" y="896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06" name="Group 87"/>
            <p:cNvGrpSpPr>
              <a:grpSpLocks noChangeAspect="1"/>
            </p:cNvGrpSpPr>
            <p:nvPr/>
          </p:nvGrpSpPr>
          <p:grpSpPr bwMode="auto">
            <a:xfrm>
              <a:off x="7754938" y="3798888"/>
              <a:ext cx="119062" cy="69850"/>
              <a:chOff x="3731" y="950"/>
              <a:chExt cx="232" cy="106"/>
            </a:xfrm>
          </p:grpSpPr>
          <p:sp>
            <p:nvSpPr>
              <p:cNvPr id="6756440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3731" y="993"/>
                <a:ext cx="108" cy="14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441" name="Freeform 89"/>
              <p:cNvSpPr>
                <a:spLocks noChangeAspect="1"/>
              </p:cNvSpPr>
              <p:nvPr/>
            </p:nvSpPr>
            <p:spPr bwMode="auto">
              <a:xfrm>
                <a:off x="3889" y="950"/>
                <a:ext cx="74" cy="106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07" name="Group 90"/>
            <p:cNvGrpSpPr>
              <a:grpSpLocks noChangeAspect="1"/>
            </p:cNvGrpSpPr>
            <p:nvPr/>
          </p:nvGrpSpPr>
          <p:grpSpPr bwMode="auto">
            <a:xfrm>
              <a:off x="7754938" y="3917950"/>
              <a:ext cx="119062" cy="68263"/>
              <a:chOff x="3731" y="950"/>
              <a:chExt cx="232" cy="106"/>
            </a:xfrm>
          </p:grpSpPr>
          <p:sp>
            <p:nvSpPr>
              <p:cNvPr id="6756443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3731" y="992"/>
                <a:ext cx="108" cy="1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444" name="Freeform 92"/>
              <p:cNvSpPr>
                <a:spLocks noChangeAspect="1"/>
              </p:cNvSpPr>
              <p:nvPr/>
            </p:nvSpPr>
            <p:spPr bwMode="auto">
              <a:xfrm>
                <a:off x="3889" y="950"/>
                <a:ext cx="74" cy="106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08" name="Group 93"/>
            <p:cNvGrpSpPr>
              <a:grpSpLocks noChangeAspect="1"/>
            </p:cNvGrpSpPr>
            <p:nvPr/>
          </p:nvGrpSpPr>
          <p:grpSpPr bwMode="auto">
            <a:xfrm>
              <a:off x="7758113" y="4037013"/>
              <a:ext cx="119062" cy="68262"/>
              <a:chOff x="3731" y="950"/>
              <a:chExt cx="232" cy="106"/>
            </a:xfrm>
          </p:grpSpPr>
          <p:sp>
            <p:nvSpPr>
              <p:cNvPr id="6756446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3731" y="992"/>
                <a:ext cx="108" cy="1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447" name="Freeform 95"/>
              <p:cNvSpPr>
                <a:spLocks noChangeAspect="1"/>
              </p:cNvSpPr>
              <p:nvPr/>
            </p:nvSpPr>
            <p:spPr bwMode="auto">
              <a:xfrm>
                <a:off x="3889" y="950"/>
                <a:ext cx="74" cy="106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09" name="Group 96"/>
            <p:cNvGrpSpPr>
              <a:grpSpLocks noChangeAspect="1"/>
            </p:cNvGrpSpPr>
            <p:nvPr/>
          </p:nvGrpSpPr>
          <p:grpSpPr bwMode="auto">
            <a:xfrm>
              <a:off x="7754938" y="4154488"/>
              <a:ext cx="119062" cy="69850"/>
              <a:chOff x="3731" y="950"/>
              <a:chExt cx="232" cy="106"/>
            </a:xfrm>
          </p:grpSpPr>
          <p:sp>
            <p:nvSpPr>
              <p:cNvPr id="6756449" name="Rectangle 97"/>
              <p:cNvSpPr>
                <a:spLocks noChangeAspect="1" noChangeArrowheads="1"/>
              </p:cNvSpPr>
              <p:nvPr/>
            </p:nvSpPr>
            <p:spPr bwMode="auto">
              <a:xfrm>
                <a:off x="3731" y="993"/>
                <a:ext cx="108" cy="14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450" name="Freeform 98"/>
              <p:cNvSpPr>
                <a:spLocks noChangeAspect="1"/>
              </p:cNvSpPr>
              <p:nvPr/>
            </p:nvSpPr>
            <p:spPr bwMode="auto">
              <a:xfrm>
                <a:off x="3889" y="950"/>
                <a:ext cx="74" cy="106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10" name="Group 99"/>
            <p:cNvGrpSpPr>
              <a:grpSpLocks noChangeAspect="1"/>
            </p:cNvGrpSpPr>
            <p:nvPr/>
          </p:nvGrpSpPr>
          <p:grpSpPr bwMode="auto">
            <a:xfrm>
              <a:off x="7754938" y="4273550"/>
              <a:ext cx="119062" cy="69850"/>
              <a:chOff x="3731" y="950"/>
              <a:chExt cx="232" cy="106"/>
            </a:xfrm>
          </p:grpSpPr>
          <p:sp>
            <p:nvSpPr>
              <p:cNvPr id="6756452" name="Rectangle 100"/>
              <p:cNvSpPr>
                <a:spLocks noChangeAspect="1" noChangeArrowheads="1"/>
              </p:cNvSpPr>
              <p:nvPr/>
            </p:nvSpPr>
            <p:spPr bwMode="auto">
              <a:xfrm>
                <a:off x="3731" y="993"/>
                <a:ext cx="108" cy="14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453" name="Freeform 101"/>
              <p:cNvSpPr>
                <a:spLocks noChangeAspect="1"/>
              </p:cNvSpPr>
              <p:nvPr/>
            </p:nvSpPr>
            <p:spPr bwMode="auto">
              <a:xfrm>
                <a:off x="3889" y="950"/>
                <a:ext cx="74" cy="106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11" name="Group 103"/>
            <p:cNvGrpSpPr>
              <a:grpSpLocks noChangeAspect="1"/>
            </p:cNvGrpSpPr>
            <p:nvPr/>
          </p:nvGrpSpPr>
          <p:grpSpPr bwMode="auto">
            <a:xfrm>
              <a:off x="441325" y="4815353"/>
              <a:ext cx="147638" cy="68262"/>
              <a:chOff x="1835" y="876"/>
              <a:chExt cx="217" cy="82"/>
            </a:xfrm>
          </p:grpSpPr>
          <p:sp>
            <p:nvSpPr>
              <p:cNvPr id="6756456" name="Freeform 104"/>
              <p:cNvSpPr>
                <a:spLocks noChangeAspect="1"/>
              </p:cNvSpPr>
              <p:nvPr/>
            </p:nvSpPr>
            <p:spPr bwMode="auto">
              <a:xfrm>
                <a:off x="1835" y="876"/>
                <a:ext cx="58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457" name="Rectangle 105"/>
              <p:cNvSpPr>
                <a:spLocks noChangeAspect="1" noChangeArrowheads="1"/>
              </p:cNvSpPr>
              <p:nvPr/>
            </p:nvSpPr>
            <p:spPr bwMode="auto">
              <a:xfrm>
                <a:off x="1968" y="896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12" name="Group 106"/>
            <p:cNvGrpSpPr>
              <a:grpSpLocks noChangeAspect="1"/>
            </p:cNvGrpSpPr>
            <p:nvPr/>
          </p:nvGrpSpPr>
          <p:grpSpPr bwMode="auto">
            <a:xfrm>
              <a:off x="446088" y="4940765"/>
              <a:ext cx="138112" cy="68263"/>
              <a:chOff x="1849" y="876"/>
              <a:chExt cx="203" cy="82"/>
            </a:xfrm>
          </p:grpSpPr>
          <p:sp>
            <p:nvSpPr>
              <p:cNvPr id="6756459" name="Freeform 107"/>
              <p:cNvSpPr>
                <a:spLocks noChangeAspect="1"/>
              </p:cNvSpPr>
              <p:nvPr/>
            </p:nvSpPr>
            <p:spPr bwMode="auto">
              <a:xfrm>
                <a:off x="1849" y="876"/>
                <a:ext cx="58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460" name="Rectangle 108"/>
              <p:cNvSpPr>
                <a:spLocks noChangeAspect="1" noChangeArrowheads="1"/>
              </p:cNvSpPr>
              <p:nvPr/>
            </p:nvSpPr>
            <p:spPr bwMode="auto">
              <a:xfrm>
                <a:off x="1968" y="896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13" name="Group 109"/>
            <p:cNvGrpSpPr>
              <a:grpSpLocks noChangeAspect="1"/>
            </p:cNvGrpSpPr>
            <p:nvPr/>
          </p:nvGrpSpPr>
          <p:grpSpPr bwMode="auto">
            <a:xfrm>
              <a:off x="446088" y="5190782"/>
              <a:ext cx="138112" cy="78252"/>
              <a:chOff x="1849" y="896"/>
              <a:chExt cx="203" cy="94"/>
            </a:xfrm>
          </p:grpSpPr>
          <p:sp>
            <p:nvSpPr>
              <p:cNvPr id="6756462" name="Freeform 110"/>
              <p:cNvSpPr>
                <a:spLocks noChangeAspect="1"/>
              </p:cNvSpPr>
              <p:nvPr/>
            </p:nvSpPr>
            <p:spPr bwMode="auto">
              <a:xfrm>
                <a:off x="1849" y="908"/>
                <a:ext cx="58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463" name="Rectangle 111"/>
              <p:cNvSpPr>
                <a:spLocks noChangeAspect="1" noChangeArrowheads="1"/>
              </p:cNvSpPr>
              <p:nvPr/>
            </p:nvSpPr>
            <p:spPr bwMode="auto">
              <a:xfrm>
                <a:off x="1968" y="896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14" name="Group 112"/>
            <p:cNvGrpSpPr>
              <a:grpSpLocks noChangeAspect="1"/>
            </p:cNvGrpSpPr>
            <p:nvPr/>
          </p:nvGrpSpPr>
          <p:grpSpPr bwMode="auto">
            <a:xfrm>
              <a:off x="447675" y="5303494"/>
              <a:ext cx="136525" cy="81583"/>
              <a:chOff x="1849" y="896"/>
              <a:chExt cx="203" cy="98"/>
            </a:xfrm>
          </p:grpSpPr>
          <p:sp>
            <p:nvSpPr>
              <p:cNvPr id="6756465" name="Freeform 113"/>
              <p:cNvSpPr>
                <a:spLocks noChangeAspect="1"/>
              </p:cNvSpPr>
              <p:nvPr/>
            </p:nvSpPr>
            <p:spPr bwMode="auto">
              <a:xfrm>
                <a:off x="1849" y="912"/>
                <a:ext cx="59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466" name="Rectangle 114"/>
              <p:cNvSpPr>
                <a:spLocks noChangeAspect="1" noChangeArrowheads="1"/>
              </p:cNvSpPr>
              <p:nvPr/>
            </p:nvSpPr>
            <p:spPr bwMode="auto">
              <a:xfrm>
                <a:off x="1967" y="896"/>
                <a:ext cx="85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15" name="Group 115"/>
            <p:cNvGrpSpPr>
              <a:grpSpLocks noChangeAspect="1"/>
            </p:cNvGrpSpPr>
            <p:nvPr/>
          </p:nvGrpSpPr>
          <p:grpSpPr bwMode="auto">
            <a:xfrm>
              <a:off x="444500" y="5065055"/>
              <a:ext cx="138113" cy="68263"/>
              <a:chOff x="1849" y="888"/>
              <a:chExt cx="203" cy="82"/>
            </a:xfrm>
          </p:grpSpPr>
          <p:sp>
            <p:nvSpPr>
              <p:cNvPr id="6756468" name="Freeform 116"/>
              <p:cNvSpPr>
                <a:spLocks noChangeAspect="1"/>
              </p:cNvSpPr>
              <p:nvPr/>
            </p:nvSpPr>
            <p:spPr bwMode="auto">
              <a:xfrm>
                <a:off x="1849" y="888"/>
                <a:ext cx="58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469" name="Rectangle 117"/>
              <p:cNvSpPr>
                <a:spLocks noChangeAspect="1" noChangeArrowheads="1"/>
              </p:cNvSpPr>
              <p:nvPr/>
            </p:nvSpPr>
            <p:spPr bwMode="auto">
              <a:xfrm>
                <a:off x="1968" y="896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16" name="Group 119"/>
            <p:cNvGrpSpPr>
              <a:grpSpLocks noChangeAspect="1"/>
            </p:cNvGrpSpPr>
            <p:nvPr/>
          </p:nvGrpSpPr>
          <p:grpSpPr bwMode="auto">
            <a:xfrm>
              <a:off x="2166938" y="4800600"/>
              <a:ext cx="119062" cy="69850"/>
              <a:chOff x="3731" y="950"/>
              <a:chExt cx="232" cy="106"/>
            </a:xfrm>
          </p:grpSpPr>
          <p:sp>
            <p:nvSpPr>
              <p:cNvPr id="6756472" name="Rectangle 120"/>
              <p:cNvSpPr>
                <a:spLocks noChangeAspect="1" noChangeArrowheads="1"/>
              </p:cNvSpPr>
              <p:nvPr/>
            </p:nvSpPr>
            <p:spPr bwMode="auto">
              <a:xfrm>
                <a:off x="3731" y="993"/>
                <a:ext cx="108" cy="14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473" name="Freeform 121"/>
              <p:cNvSpPr>
                <a:spLocks noChangeAspect="1"/>
              </p:cNvSpPr>
              <p:nvPr/>
            </p:nvSpPr>
            <p:spPr bwMode="auto">
              <a:xfrm>
                <a:off x="3889" y="950"/>
                <a:ext cx="74" cy="106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17" name="Group 122"/>
            <p:cNvGrpSpPr>
              <a:grpSpLocks noChangeAspect="1"/>
            </p:cNvGrpSpPr>
            <p:nvPr/>
          </p:nvGrpSpPr>
          <p:grpSpPr bwMode="auto">
            <a:xfrm>
              <a:off x="2166938" y="4919663"/>
              <a:ext cx="119062" cy="68262"/>
              <a:chOff x="3731" y="950"/>
              <a:chExt cx="232" cy="106"/>
            </a:xfrm>
          </p:grpSpPr>
          <p:sp>
            <p:nvSpPr>
              <p:cNvPr id="6756475" name="Rectangle 123"/>
              <p:cNvSpPr>
                <a:spLocks noChangeAspect="1" noChangeArrowheads="1"/>
              </p:cNvSpPr>
              <p:nvPr/>
            </p:nvSpPr>
            <p:spPr bwMode="auto">
              <a:xfrm>
                <a:off x="3731" y="992"/>
                <a:ext cx="108" cy="1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476" name="Freeform 124"/>
              <p:cNvSpPr>
                <a:spLocks noChangeAspect="1"/>
              </p:cNvSpPr>
              <p:nvPr/>
            </p:nvSpPr>
            <p:spPr bwMode="auto">
              <a:xfrm>
                <a:off x="3889" y="950"/>
                <a:ext cx="74" cy="106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18" name="Group 125"/>
            <p:cNvGrpSpPr>
              <a:grpSpLocks noChangeAspect="1"/>
            </p:cNvGrpSpPr>
            <p:nvPr/>
          </p:nvGrpSpPr>
          <p:grpSpPr bwMode="auto">
            <a:xfrm>
              <a:off x="2170113" y="5038725"/>
              <a:ext cx="119062" cy="68263"/>
              <a:chOff x="3731" y="950"/>
              <a:chExt cx="232" cy="106"/>
            </a:xfrm>
          </p:grpSpPr>
          <p:sp>
            <p:nvSpPr>
              <p:cNvPr id="6756478" name="Rectangle 126"/>
              <p:cNvSpPr>
                <a:spLocks noChangeAspect="1" noChangeArrowheads="1"/>
              </p:cNvSpPr>
              <p:nvPr/>
            </p:nvSpPr>
            <p:spPr bwMode="auto">
              <a:xfrm>
                <a:off x="3731" y="992"/>
                <a:ext cx="108" cy="1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479" name="Freeform 127"/>
              <p:cNvSpPr>
                <a:spLocks noChangeAspect="1"/>
              </p:cNvSpPr>
              <p:nvPr/>
            </p:nvSpPr>
            <p:spPr bwMode="auto">
              <a:xfrm>
                <a:off x="3889" y="950"/>
                <a:ext cx="74" cy="106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19" name="Group 128"/>
            <p:cNvGrpSpPr>
              <a:grpSpLocks noChangeAspect="1"/>
            </p:cNvGrpSpPr>
            <p:nvPr/>
          </p:nvGrpSpPr>
          <p:grpSpPr bwMode="auto">
            <a:xfrm>
              <a:off x="2166938" y="5156200"/>
              <a:ext cx="119062" cy="69850"/>
              <a:chOff x="3731" y="950"/>
              <a:chExt cx="232" cy="106"/>
            </a:xfrm>
          </p:grpSpPr>
          <p:sp>
            <p:nvSpPr>
              <p:cNvPr id="6756481" name="Rectangle 129"/>
              <p:cNvSpPr>
                <a:spLocks noChangeAspect="1" noChangeArrowheads="1"/>
              </p:cNvSpPr>
              <p:nvPr/>
            </p:nvSpPr>
            <p:spPr bwMode="auto">
              <a:xfrm>
                <a:off x="3731" y="993"/>
                <a:ext cx="108" cy="14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482" name="Freeform 130"/>
              <p:cNvSpPr>
                <a:spLocks noChangeAspect="1"/>
              </p:cNvSpPr>
              <p:nvPr/>
            </p:nvSpPr>
            <p:spPr bwMode="auto">
              <a:xfrm>
                <a:off x="3889" y="950"/>
                <a:ext cx="74" cy="106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20" name="Group 131"/>
            <p:cNvGrpSpPr>
              <a:grpSpLocks noChangeAspect="1"/>
            </p:cNvGrpSpPr>
            <p:nvPr/>
          </p:nvGrpSpPr>
          <p:grpSpPr bwMode="auto">
            <a:xfrm>
              <a:off x="2166938" y="5275263"/>
              <a:ext cx="119062" cy="69850"/>
              <a:chOff x="3731" y="950"/>
              <a:chExt cx="232" cy="106"/>
            </a:xfrm>
          </p:grpSpPr>
          <p:sp>
            <p:nvSpPr>
              <p:cNvPr id="6756484" name="Rectangle 132"/>
              <p:cNvSpPr>
                <a:spLocks noChangeAspect="1" noChangeArrowheads="1"/>
              </p:cNvSpPr>
              <p:nvPr/>
            </p:nvSpPr>
            <p:spPr bwMode="auto">
              <a:xfrm>
                <a:off x="3731" y="993"/>
                <a:ext cx="108" cy="14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485" name="Freeform 133"/>
              <p:cNvSpPr>
                <a:spLocks noChangeAspect="1"/>
              </p:cNvSpPr>
              <p:nvPr/>
            </p:nvSpPr>
            <p:spPr bwMode="auto">
              <a:xfrm>
                <a:off x="3889" y="950"/>
                <a:ext cx="74" cy="106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21" name="Group 135"/>
            <p:cNvGrpSpPr>
              <a:grpSpLocks noChangeAspect="1"/>
            </p:cNvGrpSpPr>
            <p:nvPr/>
          </p:nvGrpSpPr>
          <p:grpSpPr bwMode="auto">
            <a:xfrm>
              <a:off x="2368550" y="4805363"/>
              <a:ext cx="138113" cy="68262"/>
              <a:chOff x="1849" y="864"/>
              <a:chExt cx="203" cy="82"/>
            </a:xfrm>
          </p:grpSpPr>
          <p:sp>
            <p:nvSpPr>
              <p:cNvPr id="6756488" name="Freeform 136"/>
              <p:cNvSpPr>
                <a:spLocks noChangeAspect="1"/>
              </p:cNvSpPr>
              <p:nvPr/>
            </p:nvSpPr>
            <p:spPr bwMode="auto">
              <a:xfrm>
                <a:off x="1849" y="864"/>
                <a:ext cx="58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489" name="Rectangle 137"/>
              <p:cNvSpPr>
                <a:spLocks noChangeAspect="1" noChangeArrowheads="1"/>
              </p:cNvSpPr>
              <p:nvPr/>
            </p:nvSpPr>
            <p:spPr bwMode="auto">
              <a:xfrm>
                <a:off x="1968" y="896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22" name="Group 138"/>
            <p:cNvGrpSpPr>
              <a:grpSpLocks noChangeAspect="1"/>
            </p:cNvGrpSpPr>
            <p:nvPr/>
          </p:nvGrpSpPr>
          <p:grpSpPr bwMode="auto">
            <a:xfrm>
              <a:off x="2363788" y="4930775"/>
              <a:ext cx="138112" cy="68263"/>
              <a:chOff x="1849" y="864"/>
              <a:chExt cx="203" cy="82"/>
            </a:xfrm>
          </p:grpSpPr>
          <p:sp>
            <p:nvSpPr>
              <p:cNvPr id="6756491" name="Freeform 139"/>
              <p:cNvSpPr>
                <a:spLocks noChangeAspect="1"/>
              </p:cNvSpPr>
              <p:nvPr/>
            </p:nvSpPr>
            <p:spPr bwMode="auto">
              <a:xfrm>
                <a:off x="1849" y="864"/>
                <a:ext cx="58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492" name="Rectangle 140"/>
              <p:cNvSpPr>
                <a:spLocks noChangeAspect="1" noChangeArrowheads="1"/>
              </p:cNvSpPr>
              <p:nvPr/>
            </p:nvSpPr>
            <p:spPr bwMode="auto">
              <a:xfrm>
                <a:off x="1968" y="896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23" name="Group 141"/>
            <p:cNvGrpSpPr>
              <a:grpSpLocks noChangeAspect="1"/>
            </p:cNvGrpSpPr>
            <p:nvPr/>
          </p:nvGrpSpPr>
          <p:grpSpPr bwMode="auto">
            <a:xfrm>
              <a:off x="2363788" y="5164138"/>
              <a:ext cx="138112" cy="68262"/>
              <a:chOff x="1849" y="864"/>
              <a:chExt cx="203" cy="82"/>
            </a:xfrm>
          </p:grpSpPr>
          <p:sp>
            <p:nvSpPr>
              <p:cNvPr id="6756494" name="Freeform 142"/>
              <p:cNvSpPr>
                <a:spLocks noChangeAspect="1"/>
              </p:cNvSpPr>
              <p:nvPr/>
            </p:nvSpPr>
            <p:spPr bwMode="auto">
              <a:xfrm>
                <a:off x="1849" y="860"/>
                <a:ext cx="58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495" name="Rectangle 143"/>
              <p:cNvSpPr>
                <a:spLocks noChangeAspect="1" noChangeArrowheads="1"/>
              </p:cNvSpPr>
              <p:nvPr/>
            </p:nvSpPr>
            <p:spPr bwMode="auto">
              <a:xfrm>
                <a:off x="1968" y="896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24" name="Group 144"/>
            <p:cNvGrpSpPr>
              <a:grpSpLocks noChangeAspect="1"/>
            </p:cNvGrpSpPr>
            <p:nvPr/>
          </p:nvGrpSpPr>
          <p:grpSpPr bwMode="auto">
            <a:xfrm>
              <a:off x="2365375" y="5276850"/>
              <a:ext cx="136525" cy="68263"/>
              <a:chOff x="1849" y="864"/>
              <a:chExt cx="203" cy="82"/>
            </a:xfrm>
          </p:grpSpPr>
          <p:sp>
            <p:nvSpPr>
              <p:cNvPr id="6756497" name="Freeform 145"/>
              <p:cNvSpPr>
                <a:spLocks noChangeAspect="1"/>
              </p:cNvSpPr>
              <p:nvPr/>
            </p:nvSpPr>
            <p:spPr bwMode="auto">
              <a:xfrm>
                <a:off x="1849" y="864"/>
                <a:ext cx="59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498" name="Rectangle 146"/>
              <p:cNvSpPr>
                <a:spLocks noChangeAspect="1" noChangeArrowheads="1"/>
              </p:cNvSpPr>
              <p:nvPr/>
            </p:nvSpPr>
            <p:spPr bwMode="auto">
              <a:xfrm>
                <a:off x="1967" y="896"/>
                <a:ext cx="85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25" name="Group 147"/>
            <p:cNvGrpSpPr>
              <a:grpSpLocks noChangeAspect="1"/>
            </p:cNvGrpSpPr>
            <p:nvPr/>
          </p:nvGrpSpPr>
          <p:grpSpPr bwMode="auto">
            <a:xfrm>
              <a:off x="2362200" y="5045075"/>
              <a:ext cx="138113" cy="68263"/>
              <a:chOff x="1849" y="864"/>
              <a:chExt cx="203" cy="82"/>
            </a:xfrm>
          </p:grpSpPr>
          <p:sp>
            <p:nvSpPr>
              <p:cNvPr id="6756500" name="Freeform 148"/>
              <p:cNvSpPr>
                <a:spLocks noChangeAspect="1"/>
              </p:cNvSpPr>
              <p:nvPr/>
            </p:nvSpPr>
            <p:spPr bwMode="auto">
              <a:xfrm>
                <a:off x="1849" y="864"/>
                <a:ext cx="58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501" name="Rectangle 149"/>
              <p:cNvSpPr>
                <a:spLocks noChangeAspect="1" noChangeArrowheads="1"/>
              </p:cNvSpPr>
              <p:nvPr/>
            </p:nvSpPr>
            <p:spPr bwMode="auto">
              <a:xfrm>
                <a:off x="1968" y="896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26" name="Group 151"/>
            <p:cNvGrpSpPr>
              <a:grpSpLocks noChangeAspect="1"/>
            </p:cNvGrpSpPr>
            <p:nvPr/>
          </p:nvGrpSpPr>
          <p:grpSpPr bwMode="auto">
            <a:xfrm>
              <a:off x="4084638" y="4800600"/>
              <a:ext cx="119062" cy="69850"/>
              <a:chOff x="3731" y="950"/>
              <a:chExt cx="232" cy="106"/>
            </a:xfrm>
          </p:grpSpPr>
          <p:sp>
            <p:nvSpPr>
              <p:cNvPr id="6756504" name="Rectangle 152"/>
              <p:cNvSpPr>
                <a:spLocks noChangeAspect="1" noChangeArrowheads="1"/>
              </p:cNvSpPr>
              <p:nvPr/>
            </p:nvSpPr>
            <p:spPr bwMode="auto">
              <a:xfrm>
                <a:off x="3731" y="993"/>
                <a:ext cx="108" cy="14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505" name="Freeform 153"/>
              <p:cNvSpPr>
                <a:spLocks noChangeAspect="1"/>
              </p:cNvSpPr>
              <p:nvPr/>
            </p:nvSpPr>
            <p:spPr bwMode="auto">
              <a:xfrm>
                <a:off x="3889" y="950"/>
                <a:ext cx="74" cy="106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27" name="Group 154"/>
            <p:cNvGrpSpPr>
              <a:grpSpLocks noChangeAspect="1"/>
            </p:cNvGrpSpPr>
            <p:nvPr/>
          </p:nvGrpSpPr>
          <p:grpSpPr bwMode="auto">
            <a:xfrm>
              <a:off x="4084638" y="4919663"/>
              <a:ext cx="119062" cy="68262"/>
              <a:chOff x="3731" y="950"/>
              <a:chExt cx="232" cy="106"/>
            </a:xfrm>
          </p:grpSpPr>
          <p:sp>
            <p:nvSpPr>
              <p:cNvPr id="6756507" name="Rectangle 155"/>
              <p:cNvSpPr>
                <a:spLocks noChangeAspect="1" noChangeArrowheads="1"/>
              </p:cNvSpPr>
              <p:nvPr/>
            </p:nvSpPr>
            <p:spPr bwMode="auto">
              <a:xfrm>
                <a:off x="3731" y="992"/>
                <a:ext cx="108" cy="1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508" name="Freeform 156"/>
              <p:cNvSpPr>
                <a:spLocks noChangeAspect="1"/>
              </p:cNvSpPr>
              <p:nvPr/>
            </p:nvSpPr>
            <p:spPr bwMode="auto">
              <a:xfrm>
                <a:off x="3889" y="950"/>
                <a:ext cx="74" cy="106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28" name="Group 157"/>
            <p:cNvGrpSpPr>
              <a:grpSpLocks noChangeAspect="1"/>
            </p:cNvGrpSpPr>
            <p:nvPr/>
          </p:nvGrpSpPr>
          <p:grpSpPr bwMode="auto">
            <a:xfrm>
              <a:off x="4087813" y="5038725"/>
              <a:ext cx="119062" cy="68263"/>
              <a:chOff x="3731" y="950"/>
              <a:chExt cx="232" cy="106"/>
            </a:xfrm>
          </p:grpSpPr>
          <p:sp>
            <p:nvSpPr>
              <p:cNvPr id="6756510" name="Rectangle 158"/>
              <p:cNvSpPr>
                <a:spLocks noChangeAspect="1" noChangeArrowheads="1"/>
              </p:cNvSpPr>
              <p:nvPr/>
            </p:nvSpPr>
            <p:spPr bwMode="auto">
              <a:xfrm>
                <a:off x="3731" y="992"/>
                <a:ext cx="108" cy="1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511" name="Freeform 159"/>
              <p:cNvSpPr>
                <a:spLocks noChangeAspect="1"/>
              </p:cNvSpPr>
              <p:nvPr/>
            </p:nvSpPr>
            <p:spPr bwMode="auto">
              <a:xfrm>
                <a:off x="3889" y="950"/>
                <a:ext cx="74" cy="106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29" name="Group 160"/>
            <p:cNvGrpSpPr>
              <a:grpSpLocks noChangeAspect="1"/>
            </p:cNvGrpSpPr>
            <p:nvPr/>
          </p:nvGrpSpPr>
          <p:grpSpPr bwMode="auto">
            <a:xfrm>
              <a:off x="4084638" y="5156200"/>
              <a:ext cx="119062" cy="69850"/>
              <a:chOff x="3731" y="950"/>
              <a:chExt cx="232" cy="106"/>
            </a:xfrm>
          </p:grpSpPr>
          <p:sp>
            <p:nvSpPr>
              <p:cNvPr id="6756513" name="Rectangle 161"/>
              <p:cNvSpPr>
                <a:spLocks noChangeAspect="1" noChangeArrowheads="1"/>
              </p:cNvSpPr>
              <p:nvPr/>
            </p:nvSpPr>
            <p:spPr bwMode="auto">
              <a:xfrm>
                <a:off x="3731" y="993"/>
                <a:ext cx="108" cy="14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514" name="Freeform 162"/>
              <p:cNvSpPr>
                <a:spLocks noChangeAspect="1"/>
              </p:cNvSpPr>
              <p:nvPr/>
            </p:nvSpPr>
            <p:spPr bwMode="auto">
              <a:xfrm>
                <a:off x="3889" y="950"/>
                <a:ext cx="74" cy="106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30" name="Group 163"/>
            <p:cNvGrpSpPr>
              <a:grpSpLocks noChangeAspect="1"/>
            </p:cNvGrpSpPr>
            <p:nvPr/>
          </p:nvGrpSpPr>
          <p:grpSpPr bwMode="auto">
            <a:xfrm>
              <a:off x="4084638" y="5275263"/>
              <a:ext cx="119062" cy="69850"/>
              <a:chOff x="3731" y="950"/>
              <a:chExt cx="232" cy="106"/>
            </a:xfrm>
          </p:grpSpPr>
          <p:sp>
            <p:nvSpPr>
              <p:cNvPr id="6756516" name="Rectangle 164"/>
              <p:cNvSpPr>
                <a:spLocks noChangeAspect="1" noChangeArrowheads="1"/>
              </p:cNvSpPr>
              <p:nvPr/>
            </p:nvSpPr>
            <p:spPr bwMode="auto">
              <a:xfrm>
                <a:off x="3731" y="993"/>
                <a:ext cx="108" cy="14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517" name="Freeform 165"/>
              <p:cNvSpPr>
                <a:spLocks noChangeAspect="1"/>
              </p:cNvSpPr>
              <p:nvPr/>
            </p:nvSpPr>
            <p:spPr bwMode="auto">
              <a:xfrm>
                <a:off x="3889" y="950"/>
                <a:ext cx="74" cy="106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31" name="Group 167"/>
            <p:cNvGrpSpPr>
              <a:grpSpLocks noChangeAspect="1"/>
            </p:cNvGrpSpPr>
            <p:nvPr/>
          </p:nvGrpSpPr>
          <p:grpSpPr bwMode="auto">
            <a:xfrm>
              <a:off x="4867275" y="4805363"/>
              <a:ext cx="138113" cy="68262"/>
              <a:chOff x="1849" y="864"/>
              <a:chExt cx="203" cy="82"/>
            </a:xfrm>
          </p:grpSpPr>
          <p:sp>
            <p:nvSpPr>
              <p:cNvPr id="6756520" name="Freeform 168"/>
              <p:cNvSpPr>
                <a:spLocks noChangeAspect="1"/>
              </p:cNvSpPr>
              <p:nvPr/>
            </p:nvSpPr>
            <p:spPr bwMode="auto">
              <a:xfrm>
                <a:off x="1849" y="864"/>
                <a:ext cx="58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521" name="Rectangle 169"/>
              <p:cNvSpPr>
                <a:spLocks noChangeAspect="1" noChangeArrowheads="1"/>
              </p:cNvSpPr>
              <p:nvPr/>
            </p:nvSpPr>
            <p:spPr bwMode="auto">
              <a:xfrm>
                <a:off x="1968" y="896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32" name="Group 170"/>
            <p:cNvGrpSpPr>
              <a:grpSpLocks noChangeAspect="1"/>
            </p:cNvGrpSpPr>
            <p:nvPr/>
          </p:nvGrpSpPr>
          <p:grpSpPr bwMode="auto">
            <a:xfrm>
              <a:off x="4862513" y="4930775"/>
              <a:ext cx="138112" cy="68263"/>
              <a:chOff x="1849" y="864"/>
              <a:chExt cx="203" cy="82"/>
            </a:xfrm>
          </p:grpSpPr>
          <p:sp>
            <p:nvSpPr>
              <p:cNvPr id="6756523" name="Freeform 171"/>
              <p:cNvSpPr>
                <a:spLocks noChangeAspect="1"/>
              </p:cNvSpPr>
              <p:nvPr/>
            </p:nvSpPr>
            <p:spPr bwMode="auto">
              <a:xfrm>
                <a:off x="1849" y="864"/>
                <a:ext cx="58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524" name="Rectangle 172"/>
              <p:cNvSpPr>
                <a:spLocks noChangeAspect="1" noChangeArrowheads="1"/>
              </p:cNvSpPr>
              <p:nvPr/>
            </p:nvSpPr>
            <p:spPr bwMode="auto">
              <a:xfrm>
                <a:off x="1968" y="896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33" name="Group 173"/>
            <p:cNvGrpSpPr>
              <a:grpSpLocks noChangeAspect="1"/>
            </p:cNvGrpSpPr>
            <p:nvPr/>
          </p:nvGrpSpPr>
          <p:grpSpPr bwMode="auto">
            <a:xfrm>
              <a:off x="4862513" y="5164138"/>
              <a:ext cx="138112" cy="68262"/>
              <a:chOff x="1849" y="864"/>
              <a:chExt cx="203" cy="82"/>
            </a:xfrm>
          </p:grpSpPr>
          <p:sp>
            <p:nvSpPr>
              <p:cNvPr id="6756526" name="Freeform 174"/>
              <p:cNvSpPr>
                <a:spLocks noChangeAspect="1"/>
              </p:cNvSpPr>
              <p:nvPr/>
            </p:nvSpPr>
            <p:spPr bwMode="auto">
              <a:xfrm>
                <a:off x="1849" y="860"/>
                <a:ext cx="58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527" name="Rectangle 175"/>
              <p:cNvSpPr>
                <a:spLocks noChangeAspect="1" noChangeArrowheads="1"/>
              </p:cNvSpPr>
              <p:nvPr/>
            </p:nvSpPr>
            <p:spPr bwMode="auto">
              <a:xfrm>
                <a:off x="1968" y="896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34" name="Group 176"/>
            <p:cNvGrpSpPr>
              <a:grpSpLocks noChangeAspect="1"/>
            </p:cNvGrpSpPr>
            <p:nvPr/>
          </p:nvGrpSpPr>
          <p:grpSpPr bwMode="auto">
            <a:xfrm>
              <a:off x="4864100" y="5276850"/>
              <a:ext cx="136525" cy="68263"/>
              <a:chOff x="1849" y="864"/>
              <a:chExt cx="203" cy="82"/>
            </a:xfrm>
          </p:grpSpPr>
          <p:sp>
            <p:nvSpPr>
              <p:cNvPr id="6756529" name="Freeform 177"/>
              <p:cNvSpPr>
                <a:spLocks noChangeAspect="1"/>
              </p:cNvSpPr>
              <p:nvPr/>
            </p:nvSpPr>
            <p:spPr bwMode="auto">
              <a:xfrm>
                <a:off x="1849" y="864"/>
                <a:ext cx="59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530" name="Rectangle 178"/>
              <p:cNvSpPr>
                <a:spLocks noChangeAspect="1" noChangeArrowheads="1"/>
              </p:cNvSpPr>
              <p:nvPr/>
            </p:nvSpPr>
            <p:spPr bwMode="auto">
              <a:xfrm>
                <a:off x="1967" y="896"/>
                <a:ext cx="85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35" name="Group 179"/>
            <p:cNvGrpSpPr>
              <a:grpSpLocks noChangeAspect="1"/>
            </p:cNvGrpSpPr>
            <p:nvPr/>
          </p:nvGrpSpPr>
          <p:grpSpPr bwMode="auto">
            <a:xfrm>
              <a:off x="4860925" y="5045075"/>
              <a:ext cx="138113" cy="68263"/>
              <a:chOff x="1849" y="864"/>
              <a:chExt cx="203" cy="82"/>
            </a:xfrm>
          </p:grpSpPr>
          <p:sp>
            <p:nvSpPr>
              <p:cNvPr id="6756532" name="Freeform 180"/>
              <p:cNvSpPr>
                <a:spLocks noChangeAspect="1"/>
              </p:cNvSpPr>
              <p:nvPr/>
            </p:nvSpPr>
            <p:spPr bwMode="auto">
              <a:xfrm>
                <a:off x="1849" y="864"/>
                <a:ext cx="58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533" name="Rectangle 181"/>
              <p:cNvSpPr>
                <a:spLocks noChangeAspect="1" noChangeArrowheads="1"/>
              </p:cNvSpPr>
              <p:nvPr/>
            </p:nvSpPr>
            <p:spPr bwMode="auto">
              <a:xfrm>
                <a:off x="1968" y="896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36" name="Group 183"/>
            <p:cNvGrpSpPr>
              <a:grpSpLocks noChangeAspect="1"/>
            </p:cNvGrpSpPr>
            <p:nvPr/>
          </p:nvGrpSpPr>
          <p:grpSpPr bwMode="auto">
            <a:xfrm>
              <a:off x="6583363" y="4800600"/>
              <a:ext cx="119062" cy="69850"/>
              <a:chOff x="3731" y="950"/>
              <a:chExt cx="232" cy="106"/>
            </a:xfrm>
          </p:grpSpPr>
          <p:sp>
            <p:nvSpPr>
              <p:cNvPr id="6756536" name="Rectangle 184"/>
              <p:cNvSpPr>
                <a:spLocks noChangeAspect="1" noChangeArrowheads="1"/>
              </p:cNvSpPr>
              <p:nvPr/>
            </p:nvSpPr>
            <p:spPr bwMode="auto">
              <a:xfrm>
                <a:off x="3731" y="993"/>
                <a:ext cx="108" cy="14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537" name="Freeform 185"/>
              <p:cNvSpPr>
                <a:spLocks noChangeAspect="1"/>
              </p:cNvSpPr>
              <p:nvPr/>
            </p:nvSpPr>
            <p:spPr bwMode="auto">
              <a:xfrm>
                <a:off x="3889" y="950"/>
                <a:ext cx="74" cy="106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37" name="Group 186"/>
            <p:cNvGrpSpPr>
              <a:grpSpLocks noChangeAspect="1"/>
            </p:cNvGrpSpPr>
            <p:nvPr/>
          </p:nvGrpSpPr>
          <p:grpSpPr bwMode="auto">
            <a:xfrm>
              <a:off x="6583363" y="4919663"/>
              <a:ext cx="119062" cy="68262"/>
              <a:chOff x="3731" y="950"/>
              <a:chExt cx="232" cy="106"/>
            </a:xfrm>
          </p:grpSpPr>
          <p:sp>
            <p:nvSpPr>
              <p:cNvPr id="6756539" name="Rectangle 187"/>
              <p:cNvSpPr>
                <a:spLocks noChangeAspect="1" noChangeArrowheads="1"/>
              </p:cNvSpPr>
              <p:nvPr/>
            </p:nvSpPr>
            <p:spPr bwMode="auto">
              <a:xfrm>
                <a:off x="3731" y="992"/>
                <a:ext cx="108" cy="1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540" name="Freeform 188"/>
              <p:cNvSpPr>
                <a:spLocks noChangeAspect="1"/>
              </p:cNvSpPr>
              <p:nvPr/>
            </p:nvSpPr>
            <p:spPr bwMode="auto">
              <a:xfrm>
                <a:off x="3889" y="950"/>
                <a:ext cx="74" cy="106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38" name="Group 189"/>
            <p:cNvGrpSpPr>
              <a:grpSpLocks noChangeAspect="1"/>
            </p:cNvGrpSpPr>
            <p:nvPr/>
          </p:nvGrpSpPr>
          <p:grpSpPr bwMode="auto">
            <a:xfrm>
              <a:off x="6586538" y="5038725"/>
              <a:ext cx="119062" cy="68263"/>
              <a:chOff x="3731" y="950"/>
              <a:chExt cx="232" cy="106"/>
            </a:xfrm>
          </p:grpSpPr>
          <p:sp>
            <p:nvSpPr>
              <p:cNvPr id="6756542" name="Rectangle 190"/>
              <p:cNvSpPr>
                <a:spLocks noChangeAspect="1" noChangeArrowheads="1"/>
              </p:cNvSpPr>
              <p:nvPr/>
            </p:nvSpPr>
            <p:spPr bwMode="auto">
              <a:xfrm>
                <a:off x="3731" y="992"/>
                <a:ext cx="108" cy="1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543" name="Freeform 191"/>
              <p:cNvSpPr>
                <a:spLocks noChangeAspect="1"/>
              </p:cNvSpPr>
              <p:nvPr/>
            </p:nvSpPr>
            <p:spPr bwMode="auto">
              <a:xfrm>
                <a:off x="3889" y="950"/>
                <a:ext cx="74" cy="106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39" name="Group 192"/>
            <p:cNvGrpSpPr>
              <a:grpSpLocks noChangeAspect="1"/>
            </p:cNvGrpSpPr>
            <p:nvPr/>
          </p:nvGrpSpPr>
          <p:grpSpPr bwMode="auto">
            <a:xfrm>
              <a:off x="6583363" y="5156200"/>
              <a:ext cx="119062" cy="69850"/>
              <a:chOff x="3731" y="950"/>
              <a:chExt cx="232" cy="106"/>
            </a:xfrm>
          </p:grpSpPr>
          <p:sp>
            <p:nvSpPr>
              <p:cNvPr id="6756545" name="Rectangle 193"/>
              <p:cNvSpPr>
                <a:spLocks noChangeAspect="1" noChangeArrowheads="1"/>
              </p:cNvSpPr>
              <p:nvPr/>
            </p:nvSpPr>
            <p:spPr bwMode="auto">
              <a:xfrm>
                <a:off x="3731" y="993"/>
                <a:ext cx="108" cy="14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546" name="Freeform 194"/>
              <p:cNvSpPr>
                <a:spLocks noChangeAspect="1"/>
              </p:cNvSpPr>
              <p:nvPr/>
            </p:nvSpPr>
            <p:spPr bwMode="auto">
              <a:xfrm>
                <a:off x="3889" y="950"/>
                <a:ext cx="74" cy="106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40" name="Group 195"/>
            <p:cNvGrpSpPr>
              <a:grpSpLocks noChangeAspect="1"/>
            </p:cNvGrpSpPr>
            <p:nvPr/>
          </p:nvGrpSpPr>
          <p:grpSpPr bwMode="auto">
            <a:xfrm>
              <a:off x="6583363" y="5275263"/>
              <a:ext cx="119062" cy="69850"/>
              <a:chOff x="3731" y="950"/>
              <a:chExt cx="232" cy="106"/>
            </a:xfrm>
          </p:grpSpPr>
          <p:sp>
            <p:nvSpPr>
              <p:cNvPr id="6756548" name="Rectangle 196"/>
              <p:cNvSpPr>
                <a:spLocks noChangeAspect="1" noChangeArrowheads="1"/>
              </p:cNvSpPr>
              <p:nvPr/>
            </p:nvSpPr>
            <p:spPr bwMode="auto">
              <a:xfrm>
                <a:off x="3731" y="993"/>
                <a:ext cx="108" cy="14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549" name="Freeform 197"/>
              <p:cNvSpPr>
                <a:spLocks noChangeAspect="1"/>
              </p:cNvSpPr>
              <p:nvPr/>
            </p:nvSpPr>
            <p:spPr bwMode="auto">
              <a:xfrm>
                <a:off x="3889" y="950"/>
                <a:ext cx="74" cy="106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41" name="Group 199"/>
            <p:cNvGrpSpPr>
              <a:grpSpLocks noChangeAspect="1"/>
            </p:cNvGrpSpPr>
            <p:nvPr/>
          </p:nvGrpSpPr>
          <p:grpSpPr bwMode="auto">
            <a:xfrm>
              <a:off x="6902450" y="4805363"/>
              <a:ext cx="138113" cy="68262"/>
              <a:chOff x="1849" y="864"/>
              <a:chExt cx="203" cy="82"/>
            </a:xfrm>
          </p:grpSpPr>
          <p:sp>
            <p:nvSpPr>
              <p:cNvPr id="6756552" name="Freeform 200"/>
              <p:cNvSpPr>
                <a:spLocks noChangeAspect="1"/>
              </p:cNvSpPr>
              <p:nvPr/>
            </p:nvSpPr>
            <p:spPr bwMode="auto">
              <a:xfrm>
                <a:off x="1849" y="864"/>
                <a:ext cx="58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553" name="Rectangle 201"/>
              <p:cNvSpPr>
                <a:spLocks noChangeAspect="1" noChangeArrowheads="1"/>
              </p:cNvSpPr>
              <p:nvPr/>
            </p:nvSpPr>
            <p:spPr bwMode="auto">
              <a:xfrm>
                <a:off x="1968" y="896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42" name="Group 202"/>
            <p:cNvGrpSpPr>
              <a:grpSpLocks noChangeAspect="1"/>
            </p:cNvGrpSpPr>
            <p:nvPr/>
          </p:nvGrpSpPr>
          <p:grpSpPr bwMode="auto">
            <a:xfrm>
              <a:off x="6897688" y="4930775"/>
              <a:ext cx="138112" cy="68263"/>
              <a:chOff x="1849" y="864"/>
              <a:chExt cx="203" cy="82"/>
            </a:xfrm>
          </p:grpSpPr>
          <p:sp>
            <p:nvSpPr>
              <p:cNvPr id="6756555" name="Freeform 203"/>
              <p:cNvSpPr>
                <a:spLocks noChangeAspect="1"/>
              </p:cNvSpPr>
              <p:nvPr/>
            </p:nvSpPr>
            <p:spPr bwMode="auto">
              <a:xfrm>
                <a:off x="1849" y="864"/>
                <a:ext cx="58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556" name="Rectangle 204"/>
              <p:cNvSpPr>
                <a:spLocks noChangeAspect="1" noChangeArrowheads="1"/>
              </p:cNvSpPr>
              <p:nvPr/>
            </p:nvSpPr>
            <p:spPr bwMode="auto">
              <a:xfrm>
                <a:off x="1968" y="896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43" name="Group 205"/>
            <p:cNvGrpSpPr>
              <a:grpSpLocks noChangeAspect="1"/>
            </p:cNvGrpSpPr>
            <p:nvPr/>
          </p:nvGrpSpPr>
          <p:grpSpPr bwMode="auto">
            <a:xfrm>
              <a:off x="6897688" y="5164138"/>
              <a:ext cx="138112" cy="68262"/>
              <a:chOff x="1849" y="864"/>
              <a:chExt cx="203" cy="82"/>
            </a:xfrm>
          </p:grpSpPr>
          <p:sp>
            <p:nvSpPr>
              <p:cNvPr id="6756558" name="Freeform 206"/>
              <p:cNvSpPr>
                <a:spLocks noChangeAspect="1"/>
              </p:cNvSpPr>
              <p:nvPr/>
            </p:nvSpPr>
            <p:spPr bwMode="auto">
              <a:xfrm>
                <a:off x="1849" y="860"/>
                <a:ext cx="58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559" name="Rectangle 207"/>
              <p:cNvSpPr>
                <a:spLocks noChangeAspect="1" noChangeArrowheads="1"/>
              </p:cNvSpPr>
              <p:nvPr/>
            </p:nvSpPr>
            <p:spPr bwMode="auto">
              <a:xfrm>
                <a:off x="1968" y="896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44" name="Group 208"/>
            <p:cNvGrpSpPr>
              <a:grpSpLocks noChangeAspect="1"/>
            </p:cNvGrpSpPr>
            <p:nvPr/>
          </p:nvGrpSpPr>
          <p:grpSpPr bwMode="auto">
            <a:xfrm>
              <a:off x="6899275" y="5276850"/>
              <a:ext cx="136525" cy="68263"/>
              <a:chOff x="1849" y="864"/>
              <a:chExt cx="203" cy="82"/>
            </a:xfrm>
          </p:grpSpPr>
          <p:sp>
            <p:nvSpPr>
              <p:cNvPr id="6756561" name="Freeform 209"/>
              <p:cNvSpPr>
                <a:spLocks noChangeAspect="1"/>
              </p:cNvSpPr>
              <p:nvPr/>
            </p:nvSpPr>
            <p:spPr bwMode="auto">
              <a:xfrm>
                <a:off x="1849" y="864"/>
                <a:ext cx="59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562" name="Rectangle 210"/>
              <p:cNvSpPr>
                <a:spLocks noChangeAspect="1" noChangeArrowheads="1"/>
              </p:cNvSpPr>
              <p:nvPr/>
            </p:nvSpPr>
            <p:spPr bwMode="auto">
              <a:xfrm>
                <a:off x="1967" y="896"/>
                <a:ext cx="85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45" name="Group 211"/>
            <p:cNvGrpSpPr>
              <a:grpSpLocks noChangeAspect="1"/>
            </p:cNvGrpSpPr>
            <p:nvPr/>
          </p:nvGrpSpPr>
          <p:grpSpPr bwMode="auto">
            <a:xfrm>
              <a:off x="6896100" y="5045075"/>
              <a:ext cx="138113" cy="68263"/>
              <a:chOff x="1849" y="864"/>
              <a:chExt cx="203" cy="82"/>
            </a:xfrm>
          </p:grpSpPr>
          <p:sp>
            <p:nvSpPr>
              <p:cNvPr id="6756564" name="Freeform 212"/>
              <p:cNvSpPr>
                <a:spLocks noChangeAspect="1"/>
              </p:cNvSpPr>
              <p:nvPr/>
            </p:nvSpPr>
            <p:spPr bwMode="auto">
              <a:xfrm>
                <a:off x="1849" y="864"/>
                <a:ext cx="58" cy="82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565" name="Rectangle 213"/>
              <p:cNvSpPr>
                <a:spLocks noChangeAspect="1" noChangeArrowheads="1"/>
              </p:cNvSpPr>
              <p:nvPr/>
            </p:nvSpPr>
            <p:spPr bwMode="auto">
              <a:xfrm>
                <a:off x="1968" y="896"/>
                <a:ext cx="84" cy="1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46" name="Group 215"/>
            <p:cNvGrpSpPr>
              <a:grpSpLocks noChangeAspect="1"/>
            </p:cNvGrpSpPr>
            <p:nvPr/>
          </p:nvGrpSpPr>
          <p:grpSpPr bwMode="auto">
            <a:xfrm>
              <a:off x="8618538" y="4800600"/>
              <a:ext cx="119062" cy="69850"/>
              <a:chOff x="3731" y="950"/>
              <a:chExt cx="232" cy="106"/>
            </a:xfrm>
          </p:grpSpPr>
          <p:sp>
            <p:nvSpPr>
              <p:cNvPr id="6756568" name="Rectangle 216"/>
              <p:cNvSpPr>
                <a:spLocks noChangeAspect="1" noChangeArrowheads="1"/>
              </p:cNvSpPr>
              <p:nvPr/>
            </p:nvSpPr>
            <p:spPr bwMode="auto">
              <a:xfrm>
                <a:off x="3731" y="993"/>
                <a:ext cx="108" cy="14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569" name="Freeform 217"/>
              <p:cNvSpPr>
                <a:spLocks noChangeAspect="1"/>
              </p:cNvSpPr>
              <p:nvPr/>
            </p:nvSpPr>
            <p:spPr bwMode="auto">
              <a:xfrm>
                <a:off x="3889" y="950"/>
                <a:ext cx="74" cy="106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47" name="Group 218"/>
            <p:cNvGrpSpPr>
              <a:grpSpLocks noChangeAspect="1"/>
            </p:cNvGrpSpPr>
            <p:nvPr/>
          </p:nvGrpSpPr>
          <p:grpSpPr bwMode="auto">
            <a:xfrm>
              <a:off x="8618538" y="4919663"/>
              <a:ext cx="119062" cy="68262"/>
              <a:chOff x="3731" y="950"/>
              <a:chExt cx="232" cy="106"/>
            </a:xfrm>
          </p:grpSpPr>
          <p:sp>
            <p:nvSpPr>
              <p:cNvPr id="6756571" name="Rectangle 219"/>
              <p:cNvSpPr>
                <a:spLocks noChangeAspect="1" noChangeArrowheads="1"/>
              </p:cNvSpPr>
              <p:nvPr/>
            </p:nvSpPr>
            <p:spPr bwMode="auto">
              <a:xfrm>
                <a:off x="3731" y="992"/>
                <a:ext cx="108" cy="1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572" name="Freeform 220"/>
              <p:cNvSpPr>
                <a:spLocks noChangeAspect="1"/>
              </p:cNvSpPr>
              <p:nvPr/>
            </p:nvSpPr>
            <p:spPr bwMode="auto">
              <a:xfrm>
                <a:off x="3889" y="950"/>
                <a:ext cx="74" cy="106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48" name="Group 221"/>
            <p:cNvGrpSpPr>
              <a:grpSpLocks noChangeAspect="1"/>
            </p:cNvGrpSpPr>
            <p:nvPr/>
          </p:nvGrpSpPr>
          <p:grpSpPr bwMode="auto">
            <a:xfrm>
              <a:off x="8621713" y="5038725"/>
              <a:ext cx="119062" cy="68263"/>
              <a:chOff x="3731" y="950"/>
              <a:chExt cx="232" cy="106"/>
            </a:xfrm>
          </p:grpSpPr>
          <p:sp>
            <p:nvSpPr>
              <p:cNvPr id="6756574" name="Rectangle 222"/>
              <p:cNvSpPr>
                <a:spLocks noChangeAspect="1" noChangeArrowheads="1"/>
              </p:cNvSpPr>
              <p:nvPr/>
            </p:nvSpPr>
            <p:spPr bwMode="auto">
              <a:xfrm>
                <a:off x="3731" y="992"/>
                <a:ext cx="108" cy="1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575" name="Freeform 223"/>
              <p:cNvSpPr>
                <a:spLocks noChangeAspect="1"/>
              </p:cNvSpPr>
              <p:nvPr/>
            </p:nvSpPr>
            <p:spPr bwMode="auto">
              <a:xfrm>
                <a:off x="3889" y="950"/>
                <a:ext cx="74" cy="106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49" name="Group 224"/>
            <p:cNvGrpSpPr>
              <a:grpSpLocks noChangeAspect="1"/>
            </p:cNvGrpSpPr>
            <p:nvPr/>
          </p:nvGrpSpPr>
          <p:grpSpPr bwMode="auto">
            <a:xfrm>
              <a:off x="8618538" y="5156200"/>
              <a:ext cx="119062" cy="69850"/>
              <a:chOff x="3731" y="950"/>
              <a:chExt cx="232" cy="106"/>
            </a:xfrm>
          </p:grpSpPr>
          <p:sp>
            <p:nvSpPr>
              <p:cNvPr id="6756577" name="Rectangle 225"/>
              <p:cNvSpPr>
                <a:spLocks noChangeAspect="1" noChangeArrowheads="1"/>
              </p:cNvSpPr>
              <p:nvPr/>
            </p:nvSpPr>
            <p:spPr bwMode="auto">
              <a:xfrm>
                <a:off x="3731" y="993"/>
                <a:ext cx="108" cy="14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578" name="Freeform 226"/>
              <p:cNvSpPr>
                <a:spLocks noChangeAspect="1"/>
              </p:cNvSpPr>
              <p:nvPr/>
            </p:nvSpPr>
            <p:spPr bwMode="auto">
              <a:xfrm>
                <a:off x="3889" y="950"/>
                <a:ext cx="74" cy="106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50" name="Group 227"/>
            <p:cNvGrpSpPr>
              <a:grpSpLocks noChangeAspect="1"/>
            </p:cNvGrpSpPr>
            <p:nvPr/>
          </p:nvGrpSpPr>
          <p:grpSpPr bwMode="auto">
            <a:xfrm>
              <a:off x="8618538" y="5275263"/>
              <a:ext cx="119062" cy="69850"/>
              <a:chOff x="3731" y="950"/>
              <a:chExt cx="232" cy="106"/>
            </a:xfrm>
          </p:grpSpPr>
          <p:sp>
            <p:nvSpPr>
              <p:cNvPr id="6756580" name="Rectangle 228"/>
              <p:cNvSpPr>
                <a:spLocks noChangeAspect="1" noChangeArrowheads="1"/>
              </p:cNvSpPr>
              <p:nvPr/>
            </p:nvSpPr>
            <p:spPr bwMode="auto">
              <a:xfrm>
                <a:off x="3731" y="993"/>
                <a:ext cx="108" cy="14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56581" name="Freeform 229"/>
              <p:cNvSpPr>
                <a:spLocks noChangeAspect="1"/>
              </p:cNvSpPr>
              <p:nvPr/>
            </p:nvSpPr>
            <p:spPr bwMode="auto">
              <a:xfrm>
                <a:off x="3889" y="950"/>
                <a:ext cx="74" cy="106"/>
              </a:xfrm>
              <a:custGeom>
                <a:avLst/>
                <a:gdLst/>
                <a:ahLst/>
                <a:cxnLst>
                  <a:cxn ang="0">
                    <a:pos x="47" y="38"/>
                  </a:cxn>
                  <a:cxn ang="0">
                    <a:pos x="47" y="40"/>
                  </a:cxn>
                  <a:cxn ang="0">
                    <a:pos x="45" y="42"/>
                  </a:cxn>
                  <a:cxn ang="0">
                    <a:pos x="42" y="45"/>
                  </a:cxn>
                  <a:cxn ang="0">
                    <a:pos x="36" y="47"/>
                  </a:cxn>
                  <a:cxn ang="0">
                    <a:pos x="31" y="49"/>
                  </a:cxn>
                  <a:cxn ang="0">
                    <a:pos x="26" y="51"/>
                  </a:cxn>
                  <a:cxn ang="0">
                    <a:pos x="19" y="49"/>
                  </a:cxn>
                  <a:cxn ang="0">
                    <a:pos x="12" y="47"/>
                  </a:cxn>
                  <a:cxn ang="0">
                    <a:pos x="7" y="43"/>
                  </a:cxn>
                  <a:cxn ang="0">
                    <a:pos x="3" y="38"/>
                  </a:cxn>
                  <a:cxn ang="0">
                    <a:pos x="1" y="33"/>
                  </a:cxn>
                  <a:cxn ang="0">
                    <a:pos x="0" y="26"/>
                  </a:cxn>
                  <a:cxn ang="0">
                    <a:pos x="1" y="19"/>
                  </a:cxn>
                  <a:cxn ang="0">
                    <a:pos x="5" y="12"/>
                  </a:cxn>
                  <a:cxn ang="0">
                    <a:pos x="8" y="7"/>
                  </a:cxn>
                  <a:cxn ang="0">
                    <a:pos x="14" y="3"/>
                  </a:cxn>
                  <a:cxn ang="0">
                    <a:pos x="21" y="1"/>
                  </a:cxn>
                  <a:cxn ang="0">
                    <a:pos x="28" y="0"/>
                  </a:cxn>
                  <a:cxn ang="0">
                    <a:pos x="35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5" y="8"/>
                  </a:cxn>
                  <a:cxn ang="0">
                    <a:pos x="47" y="10"/>
                  </a:cxn>
                  <a:cxn ang="0">
                    <a:pos x="47" y="10"/>
                  </a:cxn>
                  <a:cxn ang="0">
                    <a:pos x="45" y="14"/>
                  </a:cxn>
                  <a:cxn ang="0">
                    <a:pos x="43" y="15"/>
                  </a:cxn>
                  <a:cxn ang="0">
                    <a:pos x="40" y="17"/>
                  </a:cxn>
                  <a:cxn ang="0">
                    <a:pos x="36" y="17"/>
                  </a:cxn>
                  <a:cxn ang="0">
                    <a:pos x="35" y="15"/>
                  </a:cxn>
                  <a:cxn ang="0">
                    <a:pos x="35" y="14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3" y="7"/>
                  </a:cxn>
                  <a:cxn ang="0">
                    <a:pos x="31" y="5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17" y="12"/>
                  </a:cxn>
                  <a:cxn ang="0">
                    <a:pos x="17" y="15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5" y="29"/>
                  </a:cxn>
                  <a:cxn ang="0">
                    <a:pos x="17" y="35"/>
                  </a:cxn>
                  <a:cxn ang="0">
                    <a:pos x="21" y="40"/>
                  </a:cxn>
                  <a:cxn ang="0">
                    <a:pos x="26" y="42"/>
                  </a:cxn>
                  <a:cxn ang="0">
                    <a:pos x="31" y="43"/>
                  </a:cxn>
                  <a:cxn ang="0">
                    <a:pos x="36" y="42"/>
                  </a:cxn>
                  <a:cxn ang="0">
                    <a:pos x="40" y="40"/>
                  </a:cxn>
                  <a:cxn ang="0">
                    <a:pos x="42" y="38"/>
                  </a:cxn>
                  <a:cxn ang="0">
                    <a:pos x="43" y="38"/>
                  </a:cxn>
                  <a:cxn ang="0">
                    <a:pos x="45" y="36"/>
                  </a:cxn>
                  <a:cxn ang="0">
                    <a:pos x="45" y="38"/>
                  </a:cxn>
                  <a:cxn ang="0">
                    <a:pos x="47" y="38"/>
                  </a:cxn>
                </a:cxnLst>
                <a:rect l="0" t="0" r="r" b="b"/>
                <a:pathLst>
                  <a:path w="47" h="51">
                    <a:moveTo>
                      <a:pt x="47" y="38"/>
                    </a:moveTo>
                    <a:lnTo>
                      <a:pt x="47" y="40"/>
                    </a:lnTo>
                    <a:lnTo>
                      <a:pt x="45" y="42"/>
                    </a:lnTo>
                    <a:lnTo>
                      <a:pt x="42" y="45"/>
                    </a:lnTo>
                    <a:lnTo>
                      <a:pt x="36" y="47"/>
                    </a:lnTo>
                    <a:lnTo>
                      <a:pt x="31" y="49"/>
                    </a:lnTo>
                    <a:lnTo>
                      <a:pt x="26" y="51"/>
                    </a:lnTo>
                    <a:lnTo>
                      <a:pt x="19" y="49"/>
                    </a:lnTo>
                    <a:lnTo>
                      <a:pt x="12" y="47"/>
                    </a:lnTo>
                    <a:lnTo>
                      <a:pt x="7" y="43"/>
                    </a:lnTo>
                    <a:lnTo>
                      <a:pt x="3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4" y="3"/>
                    </a:lnTo>
                    <a:lnTo>
                      <a:pt x="21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5" y="8"/>
                    </a:lnTo>
                    <a:lnTo>
                      <a:pt x="47" y="10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0" y="17"/>
                    </a:lnTo>
                    <a:lnTo>
                      <a:pt x="36" y="17"/>
                    </a:lnTo>
                    <a:lnTo>
                      <a:pt x="35" y="15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15" y="21"/>
                    </a:lnTo>
                    <a:lnTo>
                      <a:pt x="15" y="24"/>
                    </a:lnTo>
                    <a:lnTo>
                      <a:pt x="15" y="29"/>
                    </a:lnTo>
                    <a:lnTo>
                      <a:pt x="17" y="35"/>
                    </a:lnTo>
                    <a:lnTo>
                      <a:pt x="21" y="40"/>
                    </a:lnTo>
                    <a:lnTo>
                      <a:pt x="26" y="42"/>
                    </a:lnTo>
                    <a:lnTo>
                      <a:pt x="31" y="43"/>
                    </a:lnTo>
                    <a:lnTo>
                      <a:pt x="36" y="42"/>
                    </a:lnTo>
                    <a:lnTo>
                      <a:pt x="40" y="40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5" y="38"/>
                    </a:lnTo>
                    <a:lnTo>
                      <a:pt x="47" y="3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457200">
                  <a:defRPr/>
                </a:pPr>
                <a:endParaRPr lang="en-US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756582" name="Text Box 230"/>
            <p:cNvSpPr txBox="1">
              <a:spLocks noChangeArrowheads="1"/>
            </p:cNvSpPr>
            <p:nvPr/>
          </p:nvSpPr>
          <p:spPr bwMode="auto">
            <a:xfrm>
              <a:off x="4766544" y="3352800"/>
              <a:ext cx="482142" cy="533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457200">
                <a:defRPr/>
              </a:pPr>
              <a:r>
                <a:rPr lang="en-US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BV</a:t>
              </a:r>
            </a:p>
          </p:txBody>
        </p:sp>
        <p:sp>
          <p:nvSpPr>
            <p:cNvPr id="6756589" name="Text Box 237"/>
            <p:cNvSpPr txBox="1">
              <a:spLocks noChangeArrowheads="1"/>
            </p:cNvSpPr>
            <p:nvPr/>
          </p:nvSpPr>
          <p:spPr bwMode="auto">
            <a:xfrm>
              <a:off x="6324600" y="3124200"/>
              <a:ext cx="1676400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457200">
                <a:spcBef>
                  <a:spcPct val="50000"/>
                </a:spcBef>
                <a:defRPr/>
              </a:pPr>
              <a:r>
                <a:rPr lang="en-US" altLang="en-US" sz="1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</a:rPr>
                <a:t>1200 BV</a:t>
              </a:r>
            </a:p>
          </p:txBody>
        </p:sp>
        <p:sp>
          <p:nvSpPr>
            <p:cNvPr id="6756591" name="Text Box 239"/>
            <p:cNvSpPr txBox="1">
              <a:spLocks noChangeArrowheads="1"/>
            </p:cNvSpPr>
            <p:nvPr/>
          </p:nvSpPr>
          <p:spPr bwMode="auto">
            <a:xfrm>
              <a:off x="2133600" y="3124200"/>
              <a:ext cx="1066800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457200">
                <a:spcBef>
                  <a:spcPct val="50000"/>
                </a:spcBef>
                <a:defRPr/>
              </a:pPr>
              <a:r>
                <a:rPr lang="en-US" altLang="en-US" sz="1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/>
                </a:rPr>
                <a:t>1200 BV</a:t>
              </a:r>
            </a:p>
          </p:txBody>
        </p:sp>
        <p:sp>
          <p:nvSpPr>
            <p:cNvPr id="228" name="Text Box 230"/>
            <p:cNvSpPr txBox="1">
              <a:spLocks noChangeArrowheads="1"/>
            </p:cNvSpPr>
            <p:nvPr/>
          </p:nvSpPr>
          <p:spPr bwMode="auto">
            <a:xfrm>
              <a:off x="2506663" y="4324620"/>
              <a:ext cx="456359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457200">
                <a:defRPr/>
              </a:pPr>
              <a:r>
                <a:rPr lang="en-US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BV</a:t>
              </a:r>
            </a:p>
          </p:txBody>
        </p:sp>
        <p:sp>
          <p:nvSpPr>
            <p:cNvPr id="229" name="Text Box 230"/>
            <p:cNvSpPr txBox="1">
              <a:spLocks noChangeArrowheads="1"/>
            </p:cNvSpPr>
            <p:nvPr/>
          </p:nvSpPr>
          <p:spPr bwMode="auto">
            <a:xfrm>
              <a:off x="6685938" y="4336860"/>
              <a:ext cx="456359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457200">
                <a:defRPr/>
              </a:pPr>
              <a:r>
                <a:rPr lang="en-US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BV</a:t>
              </a:r>
            </a:p>
          </p:txBody>
        </p:sp>
        <p:sp>
          <p:nvSpPr>
            <p:cNvPr id="230" name="Text Box 230"/>
            <p:cNvSpPr txBox="1">
              <a:spLocks noChangeArrowheads="1"/>
            </p:cNvSpPr>
            <p:nvPr/>
          </p:nvSpPr>
          <p:spPr bwMode="auto">
            <a:xfrm>
              <a:off x="1102556" y="5345113"/>
              <a:ext cx="456359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457200">
                <a:defRPr/>
              </a:pPr>
              <a:r>
                <a:rPr lang="en-US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BV</a:t>
              </a:r>
            </a:p>
          </p:txBody>
        </p:sp>
        <p:sp>
          <p:nvSpPr>
            <p:cNvPr id="231" name="Text Box 230"/>
            <p:cNvSpPr txBox="1">
              <a:spLocks noChangeArrowheads="1"/>
            </p:cNvSpPr>
            <p:nvPr/>
          </p:nvSpPr>
          <p:spPr bwMode="auto">
            <a:xfrm>
              <a:off x="3011324" y="5365444"/>
              <a:ext cx="456359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457200">
                <a:defRPr/>
              </a:pPr>
              <a:r>
                <a:rPr lang="en-US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BV</a:t>
              </a:r>
            </a:p>
          </p:txBody>
        </p:sp>
        <p:sp>
          <p:nvSpPr>
            <p:cNvPr id="232" name="Text Box 230"/>
            <p:cNvSpPr txBox="1">
              <a:spLocks noChangeArrowheads="1"/>
            </p:cNvSpPr>
            <p:nvPr/>
          </p:nvSpPr>
          <p:spPr bwMode="auto">
            <a:xfrm>
              <a:off x="5552374" y="5355819"/>
              <a:ext cx="456359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457200">
                <a:defRPr/>
              </a:pPr>
              <a:r>
                <a:rPr lang="en-US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BV</a:t>
              </a:r>
            </a:p>
          </p:txBody>
        </p:sp>
        <p:sp>
          <p:nvSpPr>
            <p:cNvPr id="233" name="Text Box 230"/>
            <p:cNvSpPr txBox="1">
              <a:spLocks noChangeArrowheads="1"/>
            </p:cNvSpPr>
            <p:nvPr/>
          </p:nvSpPr>
          <p:spPr bwMode="auto">
            <a:xfrm>
              <a:off x="7612216" y="5365444"/>
              <a:ext cx="456359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457200">
                <a:defRPr/>
              </a:pPr>
              <a:r>
                <a:rPr lang="en-US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BV</a:t>
              </a:r>
            </a:p>
          </p:txBody>
        </p:sp>
      </p:grpSp>
      <p:sp>
        <p:nvSpPr>
          <p:cNvPr id="224" name="Title 1"/>
          <p:cNvSpPr txBox="1">
            <a:spLocks/>
          </p:cNvSpPr>
          <p:nvPr/>
        </p:nvSpPr>
        <p:spPr>
          <a:xfrm>
            <a:off x="1598626" y="27947"/>
            <a:ext cx="7545374" cy="892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000" b="1" dirty="0" smtClean="0">
                <a:solidFill>
                  <a:srgbClr val="003300"/>
                </a:solidFill>
                <a:ea typeface="Heiti TC Light"/>
                <a:cs typeface="Heiti TC Light"/>
              </a:rPr>
              <a:t>超連鎖</a:t>
            </a:r>
            <a:r>
              <a:rPr lang="en-US" sz="6000" b="1" dirty="0" smtClean="0">
                <a:solidFill>
                  <a:srgbClr val="003300"/>
                </a:solidFill>
                <a:ea typeface="Heiti TC Light"/>
                <a:cs typeface="Heiti TC Light"/>
              </a:rPr>
              <a:t>™ DNA</a:t>
            </a:r>
            <a:br>
              <a:rPr lang="en-US" sz="6000" b="1" dirty="0" smtClean="0">
                <a:solidFill>
                  <a:srgbClr val="003300"/>
                </a:solidFill>
                <a:ea typeface="Heiti TC Light"/>
                <a:cs typeface="Heiti TC Light"/>
              </a:rPr>
            </a:br>
            <a:r>
              <a:rPr lang="en-US" sz="4000" b="1" dirty="0" err="1">
                <a:solidFill>
                  <a:srgbClr val="003300"/>
                </a:solidFill>
                <a:ea typeface="Heiti TC Light"/>
                <a:cs typeface="Heiti TC Light"/>
              </a:rPr>
              <a:t>UnFranchise</a:t>
            </a:r>
            <a:r>
              <a:rPr lang="en-US" sz="4000" b="1" dirty="0">
                <a:solidFill>
                  <a:srgbClr val="003300"/>
                </a:solidFill>
                <a:ea typeface="Heiti TC Light"/>
                <a:cs typeface="Heiti TC Light"/>
              </a:rPr>
              <a:t>™ </a:t>
            </a:r>
            <a:r>
              <a:rPr lang="en-US" sz="4000" b="1" dirty="0" smtClean="0">
                <a:solidFill>
                  <a:srgbClr val="003300"/>
                </a:solidFill>
                <a:ea typeface="Heiti TC Light"/>
                <a:cs typeface="Heiti TC Light"/>
              </a:rPr>
              <a:t>DNA</a:t>
            </a:r>
            <a:endParaRPr lang="en-US" sz="3700" i="1" dirty="0">
              <a:solidFill>
                <a:srgbClr val="003300"/>
              </a:solidFill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85023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43000"/>
          </a:schemeClr>
        </a:solidFill>
        <a:ln>
          <a:noFill/>
        </a:ln>
      </a:spPr>
      <a:bodyPr rtlCol="0" anchor="ctr">
        <a:noAutofit/>
      </a:bodyPr>
      <a:lstStyle>
        <a:defPPr algn="ctr">
          <a:defRPr sz="6000" dirty="0" smtClean="0">
            <a:solidFill>
              <a:schemeClr val="accent4">
                <a:lumMod val="50000"/>
              </a:schemeClr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1368</Words>
  <Application>Microsoft Office PowerPoint</Application>
  <PresentationFormat>On-screen Show (16:9)</PresentationFormat>
  <Paragraphs>153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1_Custom Design</vt:lpstr>
      <vt:lpstr>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UnFranchise™ DNA Creating A Shopping Annuity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markethongkong</dc:creator>
  <cp:lastModifiedBy>Monie Chan</cp:lastModifiedBy>
  <cp:revision>3</cp:revision>
  <dcterms:created xsi:type="dcterms:W3CDTF">2015-05-06T03:12:02Z</dcterms:created>
  <dcterms:modified xsi:type="dcterms:W3CDTF">2015-05-06T04:14:37Z</dcterms:modified>
</cp:coreProperties>
</file>